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68" r:id="rId15"/>
    <p:sldId id="277" r:id="rId16"/>
    <p:sldId id="269" r:id="rId17"/>
    <p:sldId id="270" r:id="rId18"/>
    <p:sldId id="271" r:id="rId19"/>
    <p:sldId id="272" r:id="rId20"/>
    <p:sldId id="278" r:id="rId21"/>
    <p:sldId id="279" r:id="rId2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13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iran\Zavod%20Koper%20Otok\Poro&#269;ilo%20ZKO\&#352;tevilo%20&#269;lano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iran\Potni&#353;ki\STATISTIKE%20PRIMERJAV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600" dirty="0" smtClean="0"/>
              <a:t>Št.</a:t>
            </a:r>
            <a:r>
              <a:rPr lang="sl-SI" sz="1600" baseline="0" dirty="0" smtClean="0"/>
              <a:t> članov / </a:t>
            </a:r>
            <a:r>
              <a:rPr lang="sl-SI" sz="1600" baseline="0" dirty="0" err="1" smtClean="0"/>
              <a:t>Membership</a:t>
            </a:r>
            <a:endParaRPr lang="sl-SI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January 2013</c:v>
                </c:pt>
                <c:pt idx="1">
                  <c:v>January 2014</c:v>
                </c:pt>
                <c:pt idx="2">
                  <c:v>January 2015</c:v>
                </c:pt>
                <c:pt idx="3">
                  <c:v>January 2016</c:v>
                </c:pt>
                <c:pt idx="4">
                  <c:v>January 2017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</c:v>
                </c:pt>
                <c:pt idx="1">
                  <c:v>41</c:v>
                </c:pt>
                <c:pt idx="2">
                  <c:v>53</c:v>
                </c:pt>
                <c:pt idx="3">
                  <c:v>54</c:v>
                </c:pt>
                <c:pt idx="4">
                  <c:v>57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1651928"/>
        <c:axId val="79357832"/>
      </c:lineChart>
      <c:catAx>
        <c:axId val="181651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79357832"/>
        <c:crosses val="autoZero"/>
        <c:auto val="1"/>
        <c:lblAlgn val="ctr"/>
        <c:lblOffset val="100"/>
        <c:noMultiLvlLbl val="0"/>
      </c:catAx>
      <c:valAx>
        <c:axId val="793578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1651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 err="1"/>
              <a:t>Št</a:t>
            </a:r>
            <a:r>
              <a:rPr lang="sl-SI" dirty="0" err="1"/>
              <a:t>evilo</a:t>
            </a:r>
            <a:r>
              <a:rPr lang="en-US" dirty="0"/>
              <a:t> </a:t>
            </a:r>
            <a:r>
              <a:rPr lang="en-US" dirty="0" err="1"/>
              <a:t>potnikov</a:t>
            </a:r>
            <a:r>
              <a:rPr lang="sl-SI" dirty="0"/>
              <a:t> </a:t>
            </a:r>
            <a:r>
              <a:rPr lang="sl-SI" dirty="0" smtClean="0"/>
              <a:t>/ </a:t>
            </a:r>
            <a:r>
              <a:rPr lang="sl-SI" i="1" dirty="0" err="1" smtClean="0"/>
              <a:t>Nr</a:t>
            </a:r>
            <a:r>
              <a:rPr lang="sl-SI" i="1" dirty="0" smtClean="0"/>
              <a:t>. </a:t>
            </a:r>
            <a:r>
              <a:rPr lang="sl-SI" i="1" dirty="0" err="1" smtClean="0"/>
              <a:t>of</a:t>
            </a:r>
            <a:r>
              <a:rPr lang="sl-SI" i="1" baseline="0" dirty="0" smtClean="0"/>
              <a:t> </a:t>
            </a:r>
            <a:r>
              <a:rPr lang="sl-SI" i="1" baseline="0" dirty="0" err="1" smtClean="0"/>
              <a:t>cruise</a:t>
            </a:r>
            <a:r>
              <a:rPr lang="sl-SI" i="1" baseline="0" dirty="0" smtClean="0"/>
              <a:t> </a:t>
            </a:r>
            <a:r>
              <a:rPr lang="sl-SI" i="1" baseline="0" dirty="0" err="1" smtClean="0"/>
              <a:t>tourists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'Št. potnikov'!$B$3</c:f>
              <c:strCache>
                <c:ptCount val="1"/>
                <c:pt idx="0">
                  <c:v>Št. potnikov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'Št. potnikov'!$A$4:$A$15</c:f>
              <c:strCache>
                <c:ptCount val="12"/>
                <c:pt idx="0">
                  <c:v>Leto 2005</c:v>
                </c:pt>
                <c:pt idx="1">
                  <c:v>Leto 2006</c:v>
                </c:pt>
                <c:pt idx="2">
                  <c:v>Leto 2007</c:v>
                </c:pt>
                <c:pt idx="3">
                  <c:v>Leto 2008</c:v>
                </c:pt>
                <c:pt idx="4">
                  <c:v>Leto 2009</c:v>
                </c:pt>
                <c:pt idx="5">
                  <c:v>Leto 2010</c:v>
                </c:pt>
                <c:pt idx="6">
                  <c:v>Leto 2011</c:v>
                </c:pt>
                <c:pt idx="7">
                  <c:v>Leto 2012</c:v>
                </c:pt>
                <c:pt idx="8">
                  <c:v>Leto 2013</c:v>
                </c:pt>
                <c:pt idx="9">
                  <c:v>Leto 2014</c:v>
                </c:pt>
                <c:pt idx="10">
                  <c:v>Leto 2015</c:v>
                </c:pt>
                <c:pt idx="11">
                  <c:v>Leto 2016</c:v>
                </c:pt>
              </c:strCache>
            </c:strRef>
          </c:cat>
          <c:val>
            <c:numRef>
              <c:f>'Št. potnikov'!$B$4:$B$15</c:f>
              <c:numCache>
                <c:formatCode>General</c:formatCode>
                <c:ptCount val="12"/>
                <c:pt idx="0">
                  <c:v>1100</c:v>
                </c:pt>
                <c:pt idx="1">
                  <c:v>1800</c:v>
                </c:pt>
                <c:pt idx="2">
                  <c:v>25580</c:v>
                </c:pt>
                <c:pt idx="3">
                  <c:v>15246</c:v>
                </c:pt>
                <c:pt idx="4">
                  <c:v>31021</c:v>
                </c:pt>
                <c:pt idx="5">
                  <c:v>37252</c:v>
                </c:pt>
                <c:pt idx="6">
                  <c:v>108820</c:v>
                </c:pt>
                <c:pt idx="7">
                  <c:v>64455</c:v>
                </c:pt>
                <c:pt idx="8">
                  <c:v>65439</c:v>
                </c:pt>
                <c:pt idx="9">
                  <c:v>58974</c:v>
                </c:pt>
                <c:pt idx="10">
                  <c:v>57893</c:v>
                </c:pt>
                <c:pt idx="11">
                  <c:v>78923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19961384"/>
        <c:axId val="219961776"/>
      </c:barChart>
      <c:catAx>
        <c:axId val="219961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sl-SI"/>
          </a:p>
        </c:txPr>
        <c:crossAx val="219961776"/>
        <c:crosses val="autoZero"/>
        <c:auto val="1"/>
        <c:lblAlgn val="ctr"/>
        <c:lblOffset val="100"/>
        <c:noMultiLvlLbl val="0"/>
      </c:catAx>
      <c:valAx>
        <c:axId val="21996177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/>
                  <a:t>Število potnikov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crossAx val="2199613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314780-51EB-4A20-A837-6543CA573D56}" type="doc">
      <dgm:prSet loTypeId="urn:microsoft.com/office/officeart/2005/8/layout/pyramid1" loCatId="pyramid" qsTypeId="urn:microsoft.com/office/officeart/2005/8/quickstyle/3d2" qsCatId="3D" csTypeId="urn:microsoft.com/office/officeart/2005/8/colors/colorful4" csCatId="colorful" phldr="1"/>
      <dgm:spPr/>
    </dgm:pt>
    <dgm:pt modelId="{ACBDD8F1-2C7A-4FF0-8C9A-A994340D0B4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l-SI" sz="1600" dirty="0" smtClean="0"/>
            <a:t>STORITVE / </a:t>
          </a:r>
          <a:r>
            <a:rPr lang="sl-SI" sz="1600" i="1" dirty="0" smtClean="0"/>
            <a:t>SERVICES</a:t>
          </a:r>
          <a:endParaRPr lang="sl-SI" sz="1600" i="1" dirty="0"/>
        </a:p>
      </dgm:t>
    </dgm:pt>
    <dgm:pt modelId="{62414ED0-2577-4FA8-BC7B-A1D8D5B5B253}" type="parTrans" cxnId="{2AA0085A-C61E-4671-A987-1A957B07C749}">
      <dgm:prSet/>
      <dgm:spPr/>
      <dgm:t>
        <a:bodyPr/>
        <a:lstStyle/>
        <a:p>
          <a:endParaRPr lang="sl-SI"/>
        </a:p>
      </dgm:t>
    </dgm:pt>
    <dgm:pt modelId="{A694392D-6841-4549-AF95-F1E88BD97ECB}" type="sibTrans" cxnId="{2AA0085A-C61E-4671-A987-1A957B07C749}">
      <dgm:prSet/>
      <dgm:spPr/>
      <dgm:t>
        <a:bodyPr/>
        <a:lstStyle/>
        <a:p>
          <a:endParaRPr lang="sl-SI"/>
        </a:p>
      </dgm:t>
    </dgm:pt>
    <dgm:pt modelId="{08500DB7-753C-412D-9AE0-39D00E0CEE57}">
      <dgm:prSet phldrT="[Text]"/>
      <dgm:spPr>
        <a:solidFill>
          <a:schemeClr val="accent1"/>
        </a:solidFill>
      </dgm:spPr>
      <dgm:t>
        <a:bodyPr/>
        <a:lstStyle/>
        <a:p>
          <a:r>
            <a:rPr lang="sl-SI" dirty="0" smtClean="0"/>
            <a:t>PRISPEVKI / </a:t>
          </a:r>
          <a:r>
            <a:rPr lang="sl-SI" i="1" dirty="0" smtClean="0"/>
            <a:t>FEES</a:t>
          </a:r>
          <a:endParaRPr lang="sl-SI" i="1" dirty="0"/>
        </a:p>
      </dgm:t>
    </dgm:pt>
    <dgm:pt modelId="{B27BCDDC-C392-4E1E-84F6-D9AECE7528FA}" type="parTrans" cxnId="{A8876C56-9BBF-47B0-B14C-3B7294011EB5}">
      <dgm:prSet/>
      <dgm:spPr/>
      <dgm:t>
        <a:bodyPr/>
        <a:lstStyle/>
        <a:p>
          <a:endParaRPr lang="sl-SI"/>
        </a:p>
      </dgm:t>
    </dgm:pt>
    <dgm:pt modelId="{7D35F017-1CC4-489A-A696-4689CA00BB31}" type="sibTrans" cxnId="{A8876C56-9BBF-47B0-B14C-3B7294011EB5}">
      <dgm:prSet/>
      <dgm:spPr/>
      <dgm:t>
        <a:bodyPr/>
        <a:lstStyle/>
        <a:p>
          <a:endParaRPr lang="sl-SI"/>
        </a:p>
      </dgm:t>
    </dgm:pt>
    <dgm:pt modelId="{8BC4394F-2281-4298-97F5-9F2CFF1AB05E}">
      <dgm:prSet phldrT="[Text]"/>
      <dgm:spPr/>
      <dgm:t>
        <a:bodyPr/>
        <a:lstStyle/>
        <a:p>
          <a:r>
            <a:rPr lang="sl-SI" dirty="0" smtClean="0"/>
            <a:t>RAZPISI / </a:t>
          </a:r>
          <a:r>
            <a:rPr lang="sl-SI" i="1" dirty="0" smtClean="0"/>
            <a:t>GRANTS, PUBLIC FUNDING</a:t>
          </a:r>
          <a:endParaRPr lang="sl-SI" i="1" dirty="0"/>
        </a:p>
      </dgm:t>
    </dgm:pt>
    <dgm:pt modelId="{84F30E1B-FAE1-43FF-B9DA-067F8A4A0971}" type="parTrans" cxnId="{9C339FAA-4442-47AF-BF33-040E1480DE28}">
      <dgm:prSet/>
      <dgm:spPr/>
      <dgm:t>
        <a:bodyPr/>
        <a:lstStyle/>
        <a:p>
          <a:endParaRPr lang="sl-SI"/>
        </a:p>
      </dgm:t>
    </dgm:pt>
    <dgm:pt modelId="{6C08895C-82E5-4611-A858-9684DABADAE5}" type="sibTrans" cxnId="{9C339FAA-4442-47AF-BF33-040E1480DE28}">
      <dgm:prSet/>
      <dgm:spPr/>
      <dgm:t>
        <a:bodyPr/>
        <a:lstStyle/>
        <a:p>
          <a:endParaRPr lang="sl-SI"/>
        </a:p>
      </dgm:t>
    </dgm:pt>
    <dgm:pt modelId="{BA168224-BDAD-44BD-ADC4-C7B568A120DD}" type="pres">
      <dgm:prSet presAssocID="{96314780-51EB-4A20-A837-6543CA573D56}" presName="Name0" presStyleCnt="0">
        <dgm:presLayoutVars>
          <dgm:dir/>
          <dgm:animLvl val="lvl"/>
          <dgm:resizeHandles val="exact"/>
        </dgm:presLayoutVars>
      </dgm:prSet>
      <dgm:spPr/>
    </dgm:pt>
    <dgm:pt modelId="{0F3CD955-6659-4AA1-9156-8ECC239E1614}" type="pres">
      <dgm:prSet presAssocID="{ACBDD8F1-2C7A-4FF0-8C9A-A994340D0B4D}" presName="Name8" presStyleCnt="0"/>
      <dgm:spPr/>
    </dgm:pt>
    <dgm:pt modelId="{4B4634D0-F738-4D1E-8CF6-FBA895F0B820}" type="pres">
      <dgm:prSet presAssocID="{ACBDD8F1-2C7A-4FF0-8C9A-A994340D0B4D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97ED65A-5936-490A-9F8B-D78A04F719C5}" type="pres">
      <dgm:prSet presAssocID="{ACBDD8F1-2C7A-4FF0-8C9A-A994340D0B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E547B5E-803D-4C3F-9A76-9A4922FD6D5E}" type="pres">
      <dgm:prSet presAssocID="{08500DB7-753C-412D-9AE0-39D00E0CEE57}" presName="Name8" presStyleCnt="0"/>
      <dgm:spPr/>
    </dgm:pt>
    <dgm:pt modelId="{EBD8C052-E087-4E26-BC7C-F2AA97219A16}" type="pres">
      <dgm:prSet presAssocID="{08500DB7-753C-412D-9AE0-39D00E0CEE5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0DFA983-DECB-4EE7-85A5-43EAD5851FDD}" type="pres">
      <dgm:prSet presAssocID="{08500DB7-753C-412D-9AE0-39D00E0CEE5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1906710-D517-4D2F-A527-D5AC60F058AD}" type="pres">
      <dgm:prSet presAssocID="{8BC4394F-2281-4298-97F5-9F2CFF1AB05E}" presName="Name8" presStyleCnt="0"/>
      <dgm:spPr/>
    </dgm:pt>
    <dgm:pt modelId="{67D64919-BC8F-47A5-81D2-1ECE4E823D27}" type="pres">
      <dgm:prSet presAssocID="{8BC4394F-2281-4298-97F5-9F2CFF1AB05E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4C1F74D-B741-4DF2-B8F7-8CD660A81A22}" type="pres">
      <dgm:prSet presAssocID="{8BC4394F-2281-4298-97F5-9F2CFF1AB05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9C339FAA-4442-47AF-BF33-040E1480DE28}" srcId="{96314780-51EB-4A20-A837-6543CA573D56}" destId="{8BC4394F-2281-4298-97F5-9F2CFF1AB05E}" srcOrd="2" destOrd="0" parTransId="{84F30E1B-FAE1-43FF-B9DA-067F8A4A0971}" sibTransId="{6C08895C-82E5-4611-A858-9684DABADAE5}"/>
    <dgm:cxn modelId="{3587E190-25FD-4708-9FE8-503DE2058AF1}" type="presOf" srcId="{08500DB7-753C-412D-9AE0-39D00E0CEE57}" destId="{EBD8C052-E087-4E26-BC7C-F2AA97219A16}" srcOrd="0" destOrd="0" presId="urn:microsoft.com/office/officeart/2005/8/layout/pyramid1"/>
    <dgm:cxn modelId="{8D4C5AE4-16F2-46AB-92D0-D7786402E1E9}" type="presOf" srcId="{8BC4394F-2281-4298-97F5-9F2CFF1AB05E}" destId="{B4C1F74D-B741-4DF2-B8F7-8CD660A81A22}" srcOrd="1" destOrd="0" presId="urn:microsoft.com/office/officeart/2005/8/layout/pyramid1"/>
    <dgm:cxn modelId="{BDD692FE-0AF3-44AF-BC33-5C73572AC6C6}" type="presOf" srcId="{ACBDD8F1-2C7A-4FF0-8C9A-A994340D0B4D}" destId="{497ED65A-5936-490A-9F8B-D78A04F719C5}" srcOrd="1" destOrd="0" presId="urn:microsoft.com/office/officeart/2005/8/layout/pyramid1"/>
    <dgm:cxn modelId="{F8EC1F0D-B1D8-4020-80D4-BDF158C200E5}" type="presOf" srcId="{08500DB7-753C-412D-9AE0-39D00E0CEE57}" destId="{00DFA983-DECB-4EE7-85A5-43EAD5851FDD}" srcOrd="1" destOrd="0" presId="urn:microsoft.com/office/officeart/2005/8/layout/pyramid1"/>
    <dgm:cxn modelId="{A8876C56-9BBF-47B0-B14C-3B7294011EB5}" srcId="{96314780-51EB-4A20-A837-6543CA573D56}" destId="{08500DB7-753C-412D-9AE0-39D00E0CEE57}" srcOrd="1" destOrd="0" parTransId="{B27BCDDC-C392-4E1E-84F6-D9AECE7528FA}" sibTransId="{7D35F017-1CC4-489A-A696-4689CA00BB31}"/>
    <dgm:cxn modelId="{2AA0085A-C61E-4671-A987-1A957B07C749}" srcId="{96314780-51EB-4A20-A837-6543CA573D56}" destId="{ACBDD8F1-2C7A-4FF0-8C9A-A994340D0B4D}" srcOrd="0" destOrd="0" parTransId="{62414ED0-2577-4FA8-BC7B-A1D8D5B5B253}" sibTransId="{A694392D-6841-4549-AF95-F1E88BD97ECB}"/>
    <dgm:cxn modelId="{B91A1667-224D-4F9C-A023-19EF79160E45}" type="presOf" srcId="{8BC4394F-2281-4298-97F5-9F2CFF1AB05E}" destId="{67D64919-BC8F-47A5-81D2-1ECE4E823D27}" srcOrd="0" destOrd="0" presId="urn:microsoft.com/office/officeart/2005/8/layout/pyramid1"/>
    <dgm:cxn modelId="{B999ADEB-0358-4FCE-9DE4-F2EAE896D887}" type="presOf" srcId="{96314780-51EB-4A20-A837-6543CA573D56}" destId="{BA168224-BDAD-44BD-ADC4-C7B568A120DD}" srcOrd="0" destOrd="0" presId="urn:microsoft.com/office/officeart/2005/8/layout/pyramid1"/>
    <dgm:cxn modelId="{EAFD7F26-015C-471E-8639-71A21F5E9C24}" type="presOf" srcId="{ACBDD8F1-2C7A-4FF0-8C9A-A994340D0B4D}" destId="{4B4634D0-F738-4D1E-8CF6-FBA895F0B820}" srcOrd="0" destOrd="0" presId="urn:microsoft.com/office/officeart/2005/8/layout/pyramid1"/>
    <dgm:cxn modelId="{447F7279-456E-4C6F-837F-AC65C7A9A13A}" type="presParOf" srcId="{BA168224-BDAD-44BD-ADC4-C7B568A120DD}" destId="{0F3CD955-6659-4AA1-9156-8ECC239E1614}" srcOrd="0" destOrd="0" presId="urn:microsoft.com/office/officeart/2005/8/layout/pyramid1"/>
    <dgm:cxn modelId="{3E284450-D3BD-4334-9032-FA12764093DA}" type="presParOf" srcId="{0F3CD955-6659-4AA1-9156-8ECC239E1614}" destId="{4B4634D0-F738-4D1E-8CF6-FBA895F0B820}" srcOrd="0" destOrd="0" presId="urn:microsoft.com/office/officeart/2005/8/layout/pyramid1"/>
    <dgm:cxn modelId="{8BC1641D-5384-477E-8EF7-2873E1220C4A}" type="presParOf" srcId="{0F3CD955-6659-4AA1-9156-8ECC239E1614}" destId="{497ED65A-5936-490A-9F8B-D78A04F719C5}" srcOrd="1" destOrd="0" presId="urn:microsoft.com/office/officeart/2005/8/layout/pyramid1"/>
    <dgm:cxn modelId="{F0EA0151-D32B-4F93-A3D9-568D354D78BE}" type="presParOf" srcId="{BA168224-BDAD-44BD-ADC4-C7B568A120DD}" destId="{2E547B5E-803D-4C3F-9A76-9A4922FD6D5E}" srcOrd="1" destOrd="0" presId="urn:microsoft.com/office/officeart/2005/8/layout/pyramid1"/>
    <dgm:cxn modelId="{4D2D1640-08A1-4003-98E2-BC3FE92056DD}" type="presParOf" srcId="{2E547B5E-803D-4C3F-9A76-9A4922FD6D5E}" destId="{EBD8C052-E087-4E26-BC7C-F2AA97219A16}" srcOrd="0" destOrd="0" presId="urn:microsoft.com/office/officeart/2005/8/layout/pyramid1"/>
    <dgm:cxn modelId="{8A90618F-F124-48F2-9A48-54F6FD005228}" type="presParOf" srcId="{2E547B5E-803D-4C3F-9A76-9A4922FD6D5E}" destId="{00DFA983-DECB-4EE7-85A5-43EAD5851FDD}" srcOrd="1" destOrd="0" presId="urn:microsoft.com/office/officeart/2005/8/layout/pyramid1"/>
    <dgm:cxn modelId="{CFADCC82-567A-4192-8474-B59A87DCA87B}" type="presParOf" srcId="{BA168224-BDAD-44BD-ADC4-C7B568A120DD}" destId="{71906710-D517-4D2F-A527-D5AC60F058AD}" srcOrd="2" destOrd="0" presId="urn:microsoft.com/office/officeart/2005/8/layout/pyramid1"/>
    <dgm:cxn modelId="{23A1443B-3B60-4638-88DB-FB3C0BF86D0D}" type="presParOf" srcId="{71906710-D517-4D2F-A527-D5AC60F058AD}" destId="{67D64919-BC8F-47A5-81D2-1ECE4E823D27}" srcOrd="0" destOrd="0" presId="urn:microsoft.com/office/officeart/2005/8/layout/pyramid1"/>
    <dgm:cxn modelId="{591BF429-3014-4B7A-B07F-5384C37049A4}" type="presParOf" srcId="{71906710-D517-4D2F-A527-D5AC60F058AD}" destId="{B4C1F74D-B741-4DF2-B8F7-8CD660A81A2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70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025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096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259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005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084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168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206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590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308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7030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12DA5-5B93-4478-A763-42113A0C45BD}" type="datetimeFigureOut">
              <a:rPr lang="sl-SI" smtClean="0"/>
              <a:t>23.3.2017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A55AA-06F6-490C-922B-076AE20935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586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jpeg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rank\Pictures\SPLOŠNO\IMG_6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99392"/>
            <a:ext cx="1149161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rank\Documents\Zavod Koper Otok\TINA staro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44" y="469289"/>
            <a:ext cx="2253797" cy="1481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C:\Users\mirank\Pictures\MOKlog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6137"/>
            <a:ext cx="1993392" cy="1408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2464423"/>
            <a:ext cx="7772400" cy="1540641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smtClean="0"/>
              <a:t>ZAVOD „KOPER OTOK“ </a:t>
            </a:r>
            <a:r>
              <a:rPr lang="sl-SI" sz="3600" dirty="0" smtClean="0"/>
              <a:t>in </a:t>
            </a:r>
            <a:br>
              <a:rPr lang="sl-SI" sz="3600" dirty="0" smtClean="0"/>
            </a:br>
            <a:r>
              <a:rPr lang="sl-SI" sz="3600" b="1" dirty="0" smtClean="0"/>
              <a:t>MESTNA OBČINA KOPER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1600" dirty="0" smtClean="0"/>
              <a:t>Projekt oživljanja starega mestnega jedra – TCM v Kopru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5576" y="4149080"/>
            <a:ext cx="7772400" cy="1540641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smtClean="0"/>
              <a:t>ASSOCIATION „KOPER OTOK“ </a:t>
            </a:r>
            <a:r>
              <a:rPr lang="sl-SI" sz="3600" dirty="0" err="1" smtClean="0"/>
              <a:t>and</a:t>
            </a:r>
            <a:r>
              <a:rPr lang="sl-SI" sz="3600" dirty="0" smtClean="0"/>
              <a:t> </a:t>
            </a:r>
            <a:br>
              <a:rPr lang="sl-SI" sz="3600" dirty="0" smtClean="0"/>
            </a:br>
            <a:r>
              <a:rPr lang="sl-SI" sz="3600" b="1" dirty="0" smtClean="0"/>
              <a:t>THE MUNICIPALITY OF KOPER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1600" dirty="0" smtClean="0"/>
              <a:t>Project </a:t>
            </a:r>
            <a:r>
              <a:rPr lang="sl-SI" sz="1600" dirty="0" err="1" smtClean="0"/>
              <a:t>of</a:t>
            </a:r>
            <a:r>
              <a:rPr lang="sl-SI" sz="1600" dirty="0" smtClean="0"/>
              <a:t> </a:t>
            </a:r>
            <a:r>
              <a:rPr lang="sl-SI" sz="1600" dirty="0" err="1" smtClean="0"/>
              <a:t>city</a:t>
            </a:r>
            <a:r>
              <a:rPr lang="sl-SI" sz="1600" dirty="0" smtClean="0"/>
              <a:t> centre </a:t>
            </a:r>
            <a:r>
              <a:rPr lang="sl-SI" sz="1600" dirty="0" err="1" smtClean="0"/>
              <a:t>revitalization</a:t>
            </a:r>
            <a:r>
              <a:rPr lang="sl-SI" sz="1600" dirty="0" smtClean="0"/>
              <a:t> – TCM in Koper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94400" y="6064972"/>
            <a:ext cx="2662064" cy="419225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b="1" dirty="0" smtClean="0"/>
              <a:t>Postojna, 28. 03. 2017</a:t>
            </a:r>
            <a:endParaRPr lang="sl-SI" sz="1050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15616" y="5830494"/>
            <a:ext cx="3366225" cy="886733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b="1" dirty="0" smtClean="0"/>
              <a:t>JANA TOLJA, </a:t>
            </a:r>
            <a:r>
              <a:rPr lang="sl-SI" sz="2000" b="1" dirty="0" err="1" smtClean="0"/>
              <a:t>Mayor‘s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advisor</a:t>
            </a:r>
            <a:endParaRPr lang="sl-SI" sz="2000" b="1" dirty="0" smtClean="0"/>
          </a:p>
          <a:p>
            <a:r>
              <a:rPr lang="sl-SI" sz="2000" b="1" dirty="0" err="1" smtClean="0"/>
              <a:t>Municipality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of</a:t>
            </a:r>
            <a:r>
              <a:rPr lang="sl-SI" sz="2000" b="1" dirty="0" smtClean="0"/>
              <a:t> Koper</a:t>
            </a:r>
            <a:endParaRPr lang="sl-SI" sz="1050" dirty="0" smtClean="0"/>
          </a:p>
        </p:txBody>
      </p:sp>
    </p:spTree>
    <p:extLst>
      <p:ext uri="{BB962C8B-B14F-4D97-AF65-F5344CB8AC3E}">
        <p14:creationId xmlns:p14="http://schemas.microsoft.com/office/powerpoint/2010/main" val="11409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4" name="Isosceles Triangle 13"/>
          <p:cNvSpPr/>
          <p:nvPr/>
        </p:nvSpPr>
        <p:spPr>
          <a:xfrm>
            <a:off x="6120172" y="3068960"/>
            <a:ext cx="2040260" cy="2304256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 dirty="0"/>
          </a:p>
        </p:txBody>
      </p:sp>
      <p:pic>
        <p:nvPicPr>
          <p:cNvPr id="15" name="Picture 3" descr="C:\Users\mirank\Documents\Zavod Koper Otok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97152"/>
            <a:ext cx="1256928" cy="8264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irank\Pictures\logo M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06" y="4754638"/>
            <a:ext cx="1281403" cy="9114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own Arrow 16"/>
          <p:cNvSpPr/>
          <p:nvPr/>
        </p:nvSpPr>
        <p:spPr>
          <a:xfrm rot="1466512">
            <a:off x="5970148" y="3757714"/>
            <a:ext cx="300050" cy="892033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Down Arrow 17"/>
          <p:cNvSpPr/>
          <p:nvPr/>
        </p:nvSpPr>
        <p:spPr>
          <a:xfrm rot="9315900">
            <a:off x="7819520" y="3775071"/>
            <a:ext cx="300050" cy="892033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32514" y="4005064"/>
            <a:ext cx="4299172" cy="26792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sl-SI" sz="1800" dirty="0" smtClean="0"/>
              <a:t>Sodelovanje z Ljudsko univerzo Koper. Finančna podpora MOK. / </a:t>
            </a:r>
            <a:r>
              <a:rPr lang="sl-SI" sz="1800" i="1" dirty="0" err="1" smtClean="0"/>
              <a:t>Financial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support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of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the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municipality</a:t>
            </a:r>
            <a:r>
              <a:rPr lang="sl-SI" sz="1800" i="1" dirty="0" smtClean="0"/>
              <a:t>.</a:t>
            </a:r>
            <a:endParaRPr lang="sl-SI" sz="1800" dirty="0" smtClean="0"/>
          </a:p>
          <a:p>
            <a:r>
              <a:rPr lang="sl-SI" sz="1800" dirty="0" smtClean="0"/>
              <a:t>Izvedba tečaja angleščine (2x) in ruščine, izvedba delavnice </a:t>
            </a:r>
            <a:r>
              <a:rPr lang="sl-SI" sz="1800" dirty="0" err="1" smtClean="0"/>
              <a:t>aranžerstva</a:t>
            </a:r>
            <a:r>
              <a:rPr lang="sl-SI" sz="1800" dirty="0" smtClean="0"/>
              <a:t>. / </a:t>
            </a:r>
            <a:r>
              <a:rPr lang="sl-SI" sz="1800" i="1" dirty="0" err="1" smtClean="0"/>
              <a:t>Courses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of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foreign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languages</a:t>
            </a:r>
            <a:r>
              <a:rPr lang="sl-SI" sz="1800" i="1" dirty="0" smtClean="0"/>
              <a:t> (</a:t>
            </a:r>
            <a:r>
              <a:rPr lang="sl-SI" sz="1800" i="1" dirty="0" err="1" smtClean="0"/>
              <a:t>English</a:t>
            </a:r>
            <a:r>
              <a:rPr lang="sl-SI" sz="1800" i="1" dirty="0" smtClean="0"/>
              <a:t>, </a:t>
            </a:r>
            <a:r>
              <a:rPr lang="sl-SI" sz="1800" i="1" dirty="0" err="1" smtClean="0"/>
              <a:t>Russian</a:t>
            </a:r>
            <a:r>
              <a:rPr lang="sl-SI" sz="1800" i="1" dirty="0" smtClean="0"/>
              <a:t>), </a:t>
            </a:r>
            <a:r>
              <a:rPr lang="sl-SI" sz="1800" i="1" dirty="0" err="1" smtClean="0"/>
              <a:t>workshop</a:t>
            </a:r>
            <a:r>
              <a:rPr lang="sl-SI" sz="1800" i="1" dirty="0" smtClean="0"/>
              <a:t> on </a:t>
            </a:r>
            <a:r>
              <a:rPr lang="sl-SI" sz="1800" i="1" dirty="0" err="1" smtClean="0"/>
              <a:t>shop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window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arrangement</a:t>
            </a:r>
            <a:r>
              <a:rPr lang="sl-SI" sz="1800" i="1" dirty="0" smtClean="0"/>
              <a:t>.</a:t>
            </a:r>
            <a:endParaRPr lang="sl-SI" sz="1800" dirty="0" smtClean="0"/>
          </a:p>
          <a:p>
            <a:r>
              <a:rPr lang="sl-SI" sz="1800" dirty="0" smtClean="0"/>
              <a:t>Dvig kakovosti storitev (konkurenčnosti). / </a:t>
            </a:r>
            <a:r>
              <a:rPr lang="sl-SI" sz="1800" i="1" dirty="0" err="1" smtClean="0"/>
              <a:t>Improvement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of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quality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of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servces</a:t>
            </a:r>
            <a:r>
              <a:rPr lang="sl-SI" sz="1800" i="1" dirty="0" smtClean="0"/>
              <a:t> (</a:t>
            </a:r>
            <a:r>
              <a:rPr lang="sl-SI" sz="1800" i="1" dirty="0" err="1" smtClean="0"/>
              <a:t>competitiveness</a:t>
            </a:r>
            <a:r>
              <a:rPr lang="sl-SI" sz="1800" i="1" dirty="0" smtClean="0"/>
              <a:t>).</a:t>
            </a:r>
            <a:endParaRPr lang="sl-SI" sz="1800" dirty="0"/>
          </a:p>
        </p:txBody>
      </p:sp>
      <p:pic>
        <p:nvPicPr>
          <p:cNvPr id="20" name="Picture 2" descr="C:\Users\mirank\Pictures\Trgovci izobraževanje\20140701_2004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1268"/>
            <a:ext cx="3239344" cy="242950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569155"/>
            <a:ext cx="3096384" cy="18687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58" y="2950780"/>
            <a:ext cx="2049001" cy="6016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24789" y="692696"/>
            <a:ext cx="3271147" cy="406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IZOBRAŽEVANJA / </a:t>
            </a:r>
            <a:r>
              <a:rPr lang="sl-SI" i="1" dirty="0" smtClean="0"/>
              <a:t>TRAININGS</a:t>
            </a:r>
            <a:endParaRPr lang="sl-SI" i="1" dirty="0"/>
          </a:p>
        </p:txBody>
      </p:sp>
    </p:spTree>
    <p:extLst>
      <p:ext uri="{BB962C8B-B14F-4D97-AF65-F5344CB8AC3E}">
        <p14:creationId xmlns:p14="http://schemas.microsoft.com/office/powerpoint/2010/main" val="9306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3" name="Rectangle 22"/>
          <p:cNvSpPr/>
          <p:nvPr/>
        </p:nvSpPr>
        <p:spPr>
          <a:xfrm>
            <a:off x="724789" y="692696"/>
            <a:ext cx="8183361" cy="406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BREZPLAČNO PARKIRANJE ZA STRANKE TRGOVIN / FREE PARKING FOR CUSTOMERS</a:t>
            </a:r>
            <a:endParaRPr lang="sl-SI" dirty="0"/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56" y="1412776"/>
            <a:ext cx="1822942" cy="1796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4" descr="C:\Users\mirank\Documents\Zavod Koper Otok\Projekti\Parkiranje 2\Letak-sli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18" y="1495384"/>
            <a:ext cx="3050032" cy="430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155575" y="1418076"/>
            <a:ext cx="3545524" cy="44644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dirty="0" smtClean="0"/>
              <a:t>Ureditev parkirnega režima za stranke. Sodelovanje z garažno hišo – vzajemna promocija. 2 uri brezplačnega parkiranja ob kakršnemkoli nakupu v skoraj 25 trgovinah. Omejen uspeh projekta – ali je parkiranje res tak problem?</a:t>
            </a:r>
          </a:p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r>
              <a:rPr lang="sl-SI" sz="1800" i="1" dirty="0" err="1" smtClean="0"/>
              <a:t>The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association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offers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free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parking</a:t>
            </a:r>
            <a:r>
              <a:rPr lang="sl-SI" sz="1800" i="1" dirty="0" smtClean="0"/>
              <a:t> to </a:t>
            </a:r>
            <a:r>
              <a:rPr lang="sl-SI" sz="1800" i="1" dirty="0" err="1" smtClean="0"/>
              <a:t>customers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of</a:t>
            </a:r>
            <a:r>
              <a:rPr lang="sl-SI" sz="1800" i="1" dirty="0" smtClean="0"/>
              <a:t> 25 </a:t>
            </a:r>
            <a:r>
              <a:rPr lang="sl-SI" sz="1800" i="1" dirty="0" err="1" smtClean="0"/>
              <a:t>stores</a:t>
            </a:r>
            <a:r>
              <a:rPr lang="sl-SI" sz="1800" i="1" dirty="0" smtClean="0"/>
              <a:t> at </a:t>
            </a:r>
            <a:r>
              <a:rPr lang="sl-SI" sz="1800" i="1" dirty="0" err="1" smtClean="0"/>
              <a:t>every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purchase</a:t>
            </a:r>
            <a:r>
              <a:rPr lang="sl-SI" sz="1800" i="1" dirty="0" smtClean="0"/>
              <a:t>, in </a:t>
            </a:r>
            <a:r>
              <a:rPr lang="sl-SI" sz="1800" i="1" dirty="0" err="1" smtClean="0"/>
              <a:t>cooperation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with</a:t>
            </a:r>
            <a:r>
              <a:rPr lang="sl-SI" sz="1800" i="1" dirty="0" smtClean="0"/>
              <a:t> a </a:t>
            </a:r>
            <a:r>
              <a:rPr lang="sl-SI" sz="1800" i="1" dirty="0" err="1" smtClean="0"/>
              <a:t>local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parking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garage</a:t>
            </a:r>
            <a:r>
              <a:rPr lang="sl-SI" sz="1800" i="1" dirty="0" smtClean="0"/>
              <a:t>.</a:t>
            </a:r>
          </a:p>
          <a:p>
            <a:pPr marL="0" indent="0">
              <a:buNone/>
            </a:pPr>
            <a:r>
              <a:rPr lang="sl-SI" sz="1800" i="1" dirty="0" err="1" smtClean="0"/>
              <a:t>Limited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effect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of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the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initiative</a:t>
            </a:r>
            <a:r>
              <a:rPr lang="sl-SI" sz="1800" i="1" dirty="0" smtClean="0"/>
              <a:t> – is </a:t>
            </a:r>
            <a:r>
              <a:rPr lang="sl-SI" sz="1800" i="1" dirty="0" err="1" smtClean="0"/>
              <a:t>parking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really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such</a:t>
            </a:r>
            <a:r>
              <a:rPr lang="sl-SI" sz="1800" i="1" dirty="0" smtClean="0"/>
              <a:t> a problem?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104" y="3408745"/>
            <a:ext cx="1739901" cy="218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8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724790" y="692696"/>
            <a:ext cx="2335042" cy="406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PRIREDITVE / </a:t>
            </a:r>
            <a:r>
              <a:rPr lang="sl-SI" i="1" dirty="0" smtClean="0"/>
              <a:t>EVENTS</a:t>
            </a:r>
            <a:endParaRPr lang="sl-SI" i="1" dirty="0"/>
          </a:p>
        </p:txBody>
      </p:sp>
      <p:pic>
        <p:nvPicPr>
          <p:cNvPr id="15" name="Picture 4" descr="C:\Users\mirank\Documents\Zavod Koper Otok\Projekti\Otroški festival 14\Album slike FB\DP3_0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22" y="1268760"/>
            <a:ext cx="3132201" cy="20967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irank\Documents\Zavod Koper Otok\Projekti\Otroški festival 13\Slike\DLJ_3443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44203"/>
            <a:ext cx="1819311" cy="122132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1239835" cy="85864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20203" y="3355817"/>
            <a:ext cx="2335042" cy="4063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OTROŠKI FESTIVAL / CHILDREN‘S FESTIVAL</a:t>
            </a:r>
            <a:endParaRPr lang="sl-SI" sz="1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16" y="1396196"/>
            <a:ext cx="4473831" cy="18418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492710" y="3197300"/>
            <a:ext cx="2335042" cy="4063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MODNA REVIJA / </a:t>
            </a:r>
            <a:r>
              <a:rPr lang="sl-SI" sz="1600" i="1" dirty="0" smtClean="0"/>
              <a:t>FASHION SHOW</a:t>
            </a:r>
            <a:endParaRPr lang="sl-SI" sz="1600" i="1" dirty="0"/>
          </a:p>
        </p:txBody>
      </p:sp>
      <p:pic>
        <p:nvPicPr>
          <p:cNvPr id="21" name="Picture 4" descr="C:\Users\mirank\Documents\Zavod Koper Otok\Projekti\Razvajaj se v mestu 2015\Razvajaj se v mestu 2015 - plakat - sli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72" y="4038531"/>
            <a:ext cx="1512394" cy="213738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mirank\Pictures\Sejem Sv Nazarija 20 6 15\20150620_1036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46" y="3960283"/>
            <a:ext cx="2954171" cy="22156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 descr="C:\Users\mirank\Documents\Zavod Koper Otok\Projekti\Sladko na odprtem\IMG_01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15" y="3811588"/>
            <a:ext cx="1671578" cy="236432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9338" y="4301414"/>
            <a:ext cx="2025150" cy="1215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Razne druge prireditve na pobudo članov / </a:t>
            </a:r>
            <a:r>
              <a:rPr lang="sl-SI" sz="1400" i="1" dirty="0" err="1" smtClean="0"/>
              <a:t>Various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other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smaller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events</a:t>
            </a:r>
            <a:r>
              <a:rPr lang="sl-SI" sz="1400" i="1" dirty="0" smtClean="0"/>
              <a:t> as </a:t>
            </a:r>
            <a:r>
              <a:rPr lang="sl-SI" sz="1400" i="1" dirty="0" err="1" smtClean="0"/>
              <a:t>proposed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by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the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members</a:t>
            </a:r>
            <a:endParaRPr lang="sl-SI" sz="1400" i="1" dirty="0"/>
          </a:p>
        </p:txBody>
      </p:sp>
    </p:spTree>
    <p:extLst>
      <p:ext uri="{BB962C8B-B14F-4D97-AF65-F5344CB8AC3E}">
        <p14:creationId xmlns:p14="http://schemas.microsoft.com/office/powerpoint/2010/main" val="14266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4" name="Rectangle 23"/>
          <p:cNvSpPr/>
          <p:nvPr/>
        </p:nvSpPr>
        <p:spPr>
          <a:xfrm>
            <a:off x="724790" y="692696"/>
            <a:ext cx="2335042" cy="406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PRIREDITVE / </a:t>
            </a:r>
            <a:r>
              <a:rPr lang="sl-SI" i="1" dirty="0" smtClean="0"/>
              <a:t>EVENTS</a:t>
            </a:r>
            <a:endParaRPr lang="sl-SI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951" y="3169739"/>
            <a:ext cx="2313481" cy="1475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17" y="3169739"/>
            <a:ext cx="2267744" cy="1449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48" y="3164472"/>
            <a:ext cx="2459765" cy="1844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27" y="3164472"/>
            <a:ext cx="3095328" cy="2063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785" y="4418450"/>
            <a:ext cx="3851920" cy="22814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07" y="4418450"/>
            <a:ext cx="3383578" cy="22551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22682"/>
            <a:ext cx="3371686" cy="219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51" y="0"/>
            <a:ext cx="3621748" cy="24700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78720" y="2780928"/>
            <a:ext cx="8197696" cy="4063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POROČNI SEJEM / WEDDING FAIR</a:t>
            </a:r>
            <a:endParaRPr lang="sl-SI" sz="1600" dirty="0"/>
          </a:p>
        </p:txBody>
      </p:sp>
      <p:sp>
        <p:nvSpPr>
          <p:cNvPr id="29" name="Rectangle 28"/>
          <p:cNvSpPr/>
          <p:nvPr/>
        </p:nvSpPr>
        <p:spPr>
          <a:xfrm>
            <a:off x="-828600" y="6525344"/>
            <a:ext cx="10225136" cy="332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75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ttp://mlad.si/files/image/SPIRIT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58421"/>
            <a:ext cx="898611" cy="371131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http://www.eupr.si/Mestna%20ob%C4%8Dina%20Koper.png?type=Gallery&amp;p=2604d092cc68461e8fc6209986dcdf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34587"/>
            <a:ext cx="589859" cy="41880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E:\Zavod Koper Otok\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25301"/>
            <a:ext cx="665204" cy="437372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4" name="Picture 2" descr="C:\Users\mirank\Pictures\Prižig luči 2014 Small\Prižig luči, 5.12.2014, foto Vojko Rotar-4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9" y="4035225"/>
            <a:ext cx="4267814" cy="28460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irank\Pictures\Miklavžev sejem 2015\Sobota 2015 Resized\MiklavževSejem_05122015_fotoVojkoRotar-08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35225"/>
            <a:ext cx="4320440" cy="288119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mirank\Pictures\Miklavžev sejem 2015\Sobota 2015 Resized\MiklavževSejem_05122015_fotoVojkoRotar-06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9" y="3109148"/>
            <a:ext cx="1422765" cy="94880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mirank\Pictures\Miklavžev sejem 2015\Petek 2015 Resized\MiklavževSejem_04122015_fotoVojkoRotar-05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6" y="3109148"/>
            <a:ext cx="1440161" cy="96040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mirank\Pictures\Miklavžev sejem 2015\Nedelja 2015 Resized\Nedelja resized\MiklavzevSejem_06122015_fotoVojkoRotar-50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29" y="3108628"/>
            <a:ext cx="1406773" cy="9381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mirank\Pictures\Miklavžev sejem 2015\Nedelja 2015 Resized\Nedelja resized\MiklavzevSejem_06122015_fotoVojkoRotar-5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02" y="3108628"/>
            <a:ext cx="1406773" cy="9381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mirank\Pictures\Miklavžev sejem 2015\Nedelja 2015 Resized\Nedelja resized\MiklavzevSejem_06122015_fotoVojkoRotar-50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73" y="3111520"/>
            <a:ext cx="1501516" cy="95566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mirank\Pictures\Miklavžev sejem 2015\Nedelja 2015 Resized\Nedelja resized\MiklavzevSejem_06122015_fotoVojkoRotar-500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89" y="3108628"/>
            <a:ext cx="1375227" cy="94690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78720" y="2780928"/>
            <a:ext cx="8197696" cy="4063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MIKLAVŽEV SEJEM IN PRIŽIG NOVOLETNIH LUČI / ST. NICHOLAS FAIR AND DECEMBER EVENTS</a:t>
            </a:r>
            <a:endParaRPr lang="sl-SI" sz="1600" dirty="0"/>
          </a:p>
        </p:txBody>
      </p:sp>
      <p:sp>
        <p:nvSpPr>
          <p:cNvPr id="24" name="Rectangle 23"/>
          <p:cNvSpPr/>
          <p:nvPr/>
        </p:nvSpPr>
        <p:spPr>
          <a:xfrm>
            <a:off x="724790" y="692696"/>
            <a:ext cx="2335042" cy="406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PRIREDITVE / </a:t>
            </a:r>
            <a:r>
              <a:rPr lang="sl-SI" i="1" dirty="0" smtClean="0"/>
              <a:t>EVENTS</a:t>
            </a:r>
            <a:endParaRPr lang="sl-SI" i="1" dirty="0"/>
          </a:p>
        </p:txBody>
      </p:sp>
      <p:pic>
        <p:nvPicPr>
          <p:cNvPr id="2050" name="Picture 2" descr="Rezultat iskanja slik za koper car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35" y="129485"/>
            <a:ext cx="2391222" cy="239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9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ttp://mlad.si/files/image/SPIRIT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58421"/>
            <a:ext cx="898611" cy="371131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http://www.eupr.si/Mestna%20ob%C4%8Dina%20Koper.png?type=Gallery&amp;p=2604d092cc68461e8fc6209986dcdf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34587"/>
            <a:ext cx="589859" cy="41880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E:\Zavod Koper Otok\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25301"/>
            <a:ext cx="665204" cy="437372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4" name="Picture 2" descr="C:\Users\mirank\Pictures\Prižig luči 2014 Small\Prižig luči, 5.12.2014, foto Vojko Rotar-4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9" y="4035225"/>
            <a:ext cx="4267814" cy="28460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irank\Pictures\Miklavžev sejem 2015\Sobota 2015 Resized\MiklavževSejem_05122015_fotoVojkoRotar-08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35225"/>
            <a:ext cx="4320440" cy="288119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mirank\Pictures\Miklavžev sejem 2015\Sobota 2015 Resized\MiklavževSejem_05122015_fotoVojkoRotar-06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9" y="3109148"/>
            <a:ext cx="1422765" cy="94880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mirank\Pictures\Miklavžev sejem 2015\Petek 2015 Resized\MiklavževSejem_04122015_fotoVojkoRotar-05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6" y="3109148"/>
            <a:ext cx="1440161" cy="96040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mirank\Pictures\Miklavžev sejem 2015\Nedelja 2015 Resized\Nedelja resized\MiklavzevSejem_06122015_fotoVojkoRotar-50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29" y="3108628"/>
            <a:ext cx="1406773" cy="9381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mirank\Pictures\Miklavžev sejem 2015\Nedelja 2015 Resized\Nedelja resized\MiklavzevSejem_06122015_fotoVojkoRotar-5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02" y="3108628"/>
            <a:ext cx="1406773" cy="9381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mirank\Pictures\Miklavžev sejem 2015\Nedelja 2015 Resized\Nedelja resized\MiklavzevSejem_06122015_fotoVojkoRotar-50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73" y="3111520"/>
            <a:ext cx="1501516" cy="95566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mirank\Pictures\Miklavžev sejem 2015\Nedelja 2015 Resized\Nedelja resized\MiklavzevSejem_06122015_fotoVojkoRotar-500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89" y="3108628"/>
            <a:ext cx="1375227" cy="94690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78720" y="2780928"/>
            <a:ext cx="8197696" cy="4063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MIKLAVŽEV SEJEM IN PRIŽIG NOVOLETNIH LUČI / ST. NICHOLAS FAIR AND DECEMBER EVENTS</a:t>
            </a:r>
            <a:endParaRPr lang="sl-SI" sz="1600" dirty="0"/>
          </a:p>
        </p:txBody>
      </p:sp>
      <p:sp>
        <p:nvSpPr>
          <p:cNvPr id="24" name="Rectangle 23"/>
          <p:cNvSpPr/>
          <p:nvPr/>
        </p:nvSpPr>
        <p:spPr>
          <a:xfrm>
            <a:off x="724790" y="692696"/>
            <a:ext cx="2335042" cy="406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PRIREDITVE / </a:t>
            </a:r>
            <a:r>
              <a:rPr lang="sl-SI" i="1" dirty="0" smtClean="0"/>
              <a:t>EVENTS</a:t>
            </a:r>
            <a:endParaRPr lang="sl-SI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5314" y="208786"/>
            <a:ext cx="4599950" cy="66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3" name="Rounded Rectangle 22"/>
          <p:cNvSpPr/>
          <p:nvPr/>
        </p:nvSpPr>
        <p:spPr>
          <a:xfrm>
            <a:off x="594792" y="1038012"/>
            <a:ext cx="2520280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Skupno dovoljenje za javno površino /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Unitary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permits</a:t>
            </a:r>
            <a:endParaRPr lang="sl-SI" sz="1600" i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3" y="2046124"/>
            <a:ext cx="2258754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mirank\Documents\Zavod Koper Otok\Projekti\Dan odprtih vrat\Slike\DP3_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21" y="4206363"/>
            <a:ext cx="2247666" cy="150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3267472" y="1008693"/>
            <a:ext cx="2520280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Dopisi v zvezi z mestnim jedrom / </a:t>
            </a:r>
            <a:r>
              <a:rPr lang="sl-SI" sz="1600" i="1" dirty="0" err="1" smtClean="0"/>
              <a:t>Letters</a:t>
            </a:r>
            <a:r>
              <a:rPr lang="sl-SI" sz="1600" i="1" dirty="0" smtClean="0"/>
              <a:t> in </a:t>
            </a:r>
            <a:r>
              <a:rPr lang="sl-SI" sz="1600" i="1" dirty="0" err="1" smtClean="0"/>
              <a:t>relation</a:t>
            </a:r>
            <a:r>
              <a:rPr lang="sl-SI" sz="1600" i="1" dirty="0" smtClean="0"/>
              <a:t> to </a:t>
            </a:r>
            <a:r>
              <a:rPr lang="sl-SI" sz="1600" i="1" dirty="0" err="1" smtClean="0"/>
              <a:t>the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city</a:t>
            </a:r>
            <a:r>
              <a:rPr lang="sl-SI" sz="1600" i="1" dirty="0" smtClean="0"/>
              <a:t> centre</a:t>
            </a:r>
            <a:endParaRPr lang="sl-SI" sz="1600" i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40" y="2067431"/>
            <a:ext cx="2285743" cy="18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5940152" y="1008693"/>
            <a:ext cx="2520280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Sodelovanje pri pripravi strateških dokumentov / </a:t>
            </a:r>
            <a:r>
              <a:rPr lang="sl-SI" sz="1400" i="1" dirty="0" err="1" smtClean="0"/>
              <a:t>Inclusion</a:t>
            </a:r>
            <a:r>
              <a:rPr lang="sl-SI" sz="1400" i="1" dirty="0" smtClean="0"/>
              <a:t> in </a:t>
            </a:r>
            <a:r>
              <a:rPr lang="sl-SI" sz="1400" i="1" dirty="0" err="1" smtClean="0"/>
              <a:t>the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preparation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of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strategic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documents</a:t>
            </a:r>
            <a:endParaRPr lang="sl-SI" sz="1400" i="1" dirty="0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00" y="2040373"/>
            <a:ext cx="2304256" cy="228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64" y="4464356"/>
            <a:ext cx="2231728" cy="148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29498" y="5836780"/>
            <a:ext cx="1612777" cy="4149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Znižanje najemnin / </a:t>
            </a:r>
            <a:r>
              <a:rPr lang="sl-SI" sz="1400" i="1" dirty="0" smtClean="0"/>
              <a:t>Rent </a:t>
            </a:r>
            <a:r>
              <a:rPr lang="sl-SI" sz="1400" i="1" dirty="0" err="1" smtClean="0"/>
              <a:t>decrase</a:t>
            </a:r>
            <a:endParaRPr lang="sl-SI" sz="1400" i="1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95" y="4013397"/>
            <a:ext cx="1840632" cy="180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936142" y="261956"/>
            <a:ext cx="3524289" cy="5747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ZAGOVARJANJE INTERESOV PODJETIJ IZ CENTRA MESTA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0637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79512" y="592022"/>
            <a:ext cx="3856136" cy="76866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PROMOCIJA NA POTNIŠKEM TERMINALU / </a:t>
            </a:r>
            <a:r>
              <a:rPr lang="sl-SI" i="1" dirty="0" smtClean="0"/>
              <a:t>PROMOTION AT THE PASSENGER TERMINAL</a:t>
            </a:r>
            <a:endParaRPr lang="sl-SI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2" y="1556792"/>
            <a:ext cx="345638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600" dirty="0" smtClean="0"/>
              <a:t>Skupna brošura dostopna na terminalu, informiranje trgovcev o prihodih potniških ladij, informiranje o nakupovanju fokusirano na mestno jedro. / </a:t>
            </a:r>
            <a:r>
              <a:rPr lang="sl-SI" sz="1600" i="1" dirty="0" err="1" smtClean="0"/>
              <a:t>Brochures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and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promotion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directly</a:t>
            </a:r>
            <a:r>
              <a:rPr lang="sl-SI" sz="1600" i="1" dirty="0" smtClean="0"/>
              <a:t> at </a:t>
            </a:r>
            <a:r>
              <a:rPr lang="sl-SI" sz="1600" i="1" dirty="0" err="1" smtClean="0"/>
              <a:t>the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passenger</a:t>
            </a:r>
            <a:r>
              <a:rPr lang="sl-SI" sz="1600" i="1" dirty="0" smtClean="0"/>
              <a:t> terminal, </a:t>
            </a:r>
            <a:r>
              <a:rPr lang="sl-SI" sz="1600" i="1" dirty="0" err="1" smtClean="0"/>
              <a:t>information</a:t>
            </a:r>
            <a:r>
              <a:rPr lang="sl-SI" sz="1600" i="1" dirty="0" smtClean="0"/>
              <a:t> on </a:t>
            </a:r>
            <a:r>
              <a:rPr lang="sl-SI" sz="1600" i="1" dirty="0" err="1" smtClean="0"/>
              <a:t>cruise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arrivals</a:t>
            </a:r>
            <a:r>
              <a:rPr lang="sl-SI" sz="1600" i="1" dirty="0" smtClean="0"/>
              <a:t>, </a:t>
            </a:r>
            <a:r>
              <a:rPr lang="sl-SI" sz="1600" i="1" dirty="0" err="1" smtClean="0"/>
              <a:t>informing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tourists</a:t>
            </a:r>
            <a:r>
              <a:rPr lang="sl-SI" sz="1600" i="1" dirty="0" smtClean="0"/>
              <a:t> on </a:t>
            </a:r>
            <a:r>
              <a:rPr lang="sl-SI" sz="1600" i="1" dirty="0" err="1" smtClean="0"/>
              <a:t>city</a:t>
            </a:r>
            <a:r>
              <a:rPr lang="sl-SI" sz="1600" i="1" dirty="0" smtClean="0"/>
              <a:t> centre </a:t>
            </a:r>
            <a:r>
              <a:rPr lang="sl-SI" sz="1600" i="1" dirty="0" err="1" smtClean="0"/>
              <a:t>offer</a:t>
            </a:r>
            <a:r>
              <a:rPr lang="sl-SI" sz="1600" i="1" dirty="0" smtClean="0"/>
              <a:t>, </a:t>
            </a:r>
            <a:r>
              <a:rPr lang="sl-SI" sz="1600" i="1" dirty="0" err="1" smtClean="0"/>
              <a:t>etc</a:t>
            </a:r>
            <a:r>
              <a:rPr lang="sl-SI" sz="1600" i="1" dirty="0" smtClean="0"/>
              <a:t>.</a:t>
            </a:r>
            <a:endParaRPr lang="sl-SI" sz="16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6079"/>
            <a:ext cx="2380311" cy="3396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 descr="C:\Users\mirank\Pictures\Potniški Slike\C Silh 25 9 + RTV\DSCN25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38766"/>
            <a:ext cx="2203893" cy="165292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6079"/>
            <a:ext cx="2235447" cy="3396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1654061468"/>
              </p:ext>
            </p:extLst>
          </p:nvPr>
        </p:nvGraphicFramePr>
        <p:xfrm>
          <a:off x="35496" y="4057717"/>
          <a:ext cx="8928992" cy="2236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350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395536" y="836712"/>
            <a:ext cx="2948225" cy="5239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KOPER CARD</a:t>
            </a:r>
            <a:endParaRPr lang="sl-SI" dirty="0"/>
          </a:p>
        </p:txBody>
      </p:sp>
      <p:pic>
        <p:nvPicPr>
          <p:cNvPr id="15" name="Picture 2" descr="C:\Users\mirank\Documents\Zavod Koper Otok\Projekti\FB Promocija\KPC2015\Naslovn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36" y="1049839"/>
            <a:ext cx="2368503" cy="237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mirank\Documents\Zavod Koper Otok\Projekti\FB Promocija\KPC2015\Ugodnosti KPC20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62" y="3789040"/>
            <a:ext cx="5701970" cy="22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2074" y="2114091"/>
            <a:ext cx="3325878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Sinergije med turistično kartico in mestno kartico ugodnosti. / </a:t>
            </a:r>
            <a:r>
              <a:rPr lang="sl-SI" i="1" dirty="0" err="1" smtClean="0"/>
              <a:t>Capturing</a:t>
            </a:r>
            <a:r>
              <a:rPr lang="sl-SI" i="1" dirty="0" smtClean="0"/>
              <a:t> </a:t>
            </a:r>
            <a:r>
              <a:rPr lang="sl-SI" i="1" dirty="0" err="1" smtClean="0"/>
              <a:t>synergies</a:t>
            </a:r>
            <a:r>
              <a:rPr lang="sl-SI" i="1" dirty="0" smtClean="0"/>
              <a:t> </a:t>
            </a:r>
            <a:r>
              <a:rPr lang="sl-SI" i="1" dirty="0" err="1" smtClean="0"/>
              <a:t>between</a:t>
            </a:r>
            <a:r>
              <a:rPr lang="sl-SI" i="1" dirty="0" smtClean="0"/>
              <a:t> a </a:t>
            </a:r>
            <a:r>
              <a:rPr lang="sl-SI" i="1" dirty="0" err="1" smtClean="0"/>
              <a:t>tourist</a:t>
            </a:r>
            <a:r>
              <a:rPr lang="sl-SI" i="1" dirty="0" smtClean="0"/>
              <a:t> </a:t>
            </a:r>
            <a:r>
              <a:rPr lang="sl-SI" i="1" dirty="0" err="1" smtClean="0"/>
              <a:t>card</a:t>
            </a:r>
            <a:r>
              <a:rPr lang="sl-SI" i="1" dirty="0" smtClean="0"/>
              <a:t> </a:t>
            </a:r>
            <a:r>
              <a:rPr lang="sl-SI" i="1" dirty="0" err="1" smtClean="0"/>
              <a:t>and</a:t>
            </a:r>
            <a:r>
              <a:rPr lang="sl-SI" i="1" dirty="0" smtClean="0"/>
              <a:t> a </a:t>
            </a:r>
            <a:r>
              <a:rPr lang="sl-SI" i="1" dirty="0" err="1" smtClean="0"/>
              <a:t>city</a:t>
            </a:r>
            <a:r>
              <a:rPr lang="sl-SI" i="1" dirty="0" smtClean="0"/>
              <a:t> </a:t>
            </a:r>
            <a:r>
              <a:rPr lang="sl-SI" i="1" dirty="0" err="1" smtClean="0"/>
              <a:t>discount</a:t>
            </a:r>
            <a:r>
              <a:rPr lang="sl-SI" i="1" dirty="0" smtClean="0"/>
              <a:t> </a:t>
            </a:r>
            <a:r>
              <a:rPr lang="sl-SI" i="1" dirty="0" err="1" smtClean="0"/>
              <a:t>card</a:t>
            </a:r>
            <a:r>
              <a:rPr lang="sl-SI" i="1" dirty="0" smtClean="0"/>
              <a:t>.</a:t>
            </a:r>
            <a:endParaRPr lang="sl-SI" i="1" dirty="0"/>
          </a:p>
        </p:txBody>
      </p:sp>
    </p:spTree>
    <p:extLst>
      <p:ext uri="{BB962C8B-B14F-4D97-AF65-F5344CB8AC3E}">
        <p14:creationId xmlns:p14="http://schemas.microsoft.com/office/powerpoint/2010/main" val="397485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8" name="Rectangle 17"/>
          <p:cNvSpPr/>
          <p:nvPr/>
        </p:nvSpPr>
        <p:spPr>
          <a:xfrm>
            <a:off x="179512" y="1339846"/>
            <a:ext cx="2592288" cy="9370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DELAVNICE / </a:t>
            </a:r>
            <a:r>
              <a:rPr lang="sl-SI" sz="2800" i="1" dirty="0" smtClean="0"/>
              <a:t>WORKSHOPS</a:t>
            </a:r>
            <a:endParaRPr lang="sl-SI" sz="2800" dirty="0"/>
          </a:p>
        </p:txBody>
      </p:sp>
      <p:pic>
        <p:nvPicPr>
          <p:cNvPr id="14" name="Picture 13" descr="E:\Zavod Koper Otok\SPIRIT\Spirit 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54" y="341729"/>
            <a:ext cx="1904199" cy="88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E:\Zavod Koper Otok\SPIRIT\MGRT_slo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23" y="424053"/>
            <a:ext cx="2188244" cy="5883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23909" y="2519375"/>
            <a:ext cx="3195243" cy="792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Promocija pristopa TCM v 9 mestih / </a:t>
            </a:r>
            <a:r>
              <a:rPr lang="sl-SI" i="1" dirty="0" err="1" smtClean="0"/>
              <a:t>Promotion</a:t>
            </a:r>
            <a:r>
              <a:rPr lang="sl-SI" i="1" dirty="0" smtClean="0"/>
              <a:t> </a:t>
            </a:r>
            <a:r>
              <a:rPr lang="sl-SI" i="1" dirty="0" err="1" smtClean="0"/>
              <a:t>of</a:t>
            </a:r>
            <a:r>
              <a:rPr lang="sl-SI" i="1" dirty="0" smtClean="0"/>
              <a:t> </a:t>
            </a:r>
            <a:r>
              <a:rPr lang="sl-SI" i="1" dirty="0" err="1" smtClean="0"/>
              <a:t>the</a:t>
            </a:r>
            <a:r>
              <a:rPr lang="sl-SI" i="1" dirty="0" smtClean="0"/>
              <a:t> TCM </a:t>
            </a:r>
            <a:r>
              <a:rPr lang="sl-SI" i="1" dirty="0" err="1" smtClean="0"/>
              <a:t>approach</a:t>
            </a:r>
            <a:r>
              <a:rPr lang="sl-SI" i="1" dirty="0" smtClean="0"/>
              <a:t> in 9 </a:t>
            </a:r>
            <a:r>
              <a:rPr lang="sl-SI" i="1" dirty="0" err="1" smtClean="0"/>
              <a:t>cities</a:t>
            </a:r>
            <a:endParaRPr lang="sl-S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968" y="2064361"/>
            <a:ext cx="2517463" cy="3568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47" y="2064361"/>
            <a:ext cx="2107551" cy="1580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77" y="1062004"/>
            <a:ext cx="2315936" cy="85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22" y="3822369"/>
            <a:ext cx="2099176" cy="139734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28096" y="3645024"/>
            <a:ext cx="3195243" cy="1938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Maj – Oktober 2016, 234 udeležencev, prisotnost županov, spodbujanje sodelovanje. / </a:t>
            </a:r>
            <a:r>
              <a:rPr lang="sl-SI" i="1" dirty="0" err="1" smtClean="0"/>
              <a:t>May</a:t>
            </a:r>
            <a:r>
              <a:rPr lang="sl-SI" i="1" dirty="0" smtClean="0"/>
              <a:t> – </a:t>
            </a:r>
            <a:r>
              <a:rPr lang="sl-SI" i="1" dirty="0" err="1" smtClean="0"/>
              <a:t>October</a:t>
            </a:r>
            <a:r>
              <a:rPr lang="sl-SI" i="1" dirty="0" smtClean="0"/>
              <a:t> 2016, 234 </a:t>
            </a:r>
            <a:r>
              <a:rPr lang="sl-SI" i="1" dirty="0" err="1" smtClean="0"/>
              <a:t>participants</a:t>
            </a:r>
            <a:r>
              <a:rPr lang="sl-SI" i="1" dirty="0" smtClean="0"/>
              <a:t>, </a:t>
            </a:r>
            <a:r>
              <a:rPr lang="sl-SI" i="1" dirty="0" err="1" smtClean="0"/>
              <a:t>attended</a:t>
            </a:r>
            <a:r>
              <a:rPr lang="sl-SI" i="1" dirty="0" smtClean="0"/>
              <a:t> </a:t>
            </a:r>
            <a:r>
              <a:rPr lang="sl-SI" i="1" dirty="0" err="1" smtClean="0"/>
              <a:t>by</a:t>
            </a:r>
            <a:r>
              <a:rPr lang="sl-SI" i="1" dirty="0" smtClean="0"/>
              <a:t> </a:t>
            </a:r>
            <a:r>
              <a:rPr lang="sl-SI" i="1" dirty="0" err="1" smtClean="0"/>
              <a:t>mayors</a:t>
            </a:r>
            <a:r>
              <a:rPr lang="sl-SI" i="1" dirty="0" smtClean="0"/>
              <a:t>, </a:t>
            </a:r>
            <a:r>
              <a:rPr lang="sl-SI" i="1" dirty="0" err="1" smtClean="0"/>
              <a:t>promotion</a:t>
            </a:r>
            <a:r>
              <a:rPr lang="sl-SI" i="1" dirty="0" smtClean="0"/>
              <a:t> </a:t>
            </a:r>
            <a:r>
              <a:rPr lang="sl-SI" i="1" dirty="0" err="1" smtClean="0"/>
              <a:t>of</a:t>
            </a:r>
            <a:r>
              <a:rPr lang="sl-SI" i="1" dirty="0" smtClean="0"/>
              <a:t> </a:t>
            </a:r>
            <a:r>
              <a:rPr lang="sl-SI" i="1" dirty="0" err="1" smtClean="0"/>
              <a:t>cooperation</a:t>
            </a:r>
            <a:r>
              <a:rPr lang="sl-SI" i="1" dirty="0" smtClean="0"/>
              <a:t>.</a:t>
            </a:r>
            <a:endParaRPr lang="sl-SI" i="1" dirty="0"/>
          </a:p>
        </p:txBody>
      </p:sp>
    </p:spTree>
    <p:extLst>
      <p:ext uri="{BB962C8B-B14F-4D97-AF65-F5344CB8AC3E}">
        <p14:creationId xmlns:p14="http://schemas.microsoft.com/office/powerpoint/2010/main" val="190109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irank\Pictures\SPLOŠNO\IMG_6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99392"/>
            <a:ext cx="1149161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 rot="856493">
            <a:off x="5474064" y="1554616"/>
            <a:ext cx="4824536" cy="266429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TextBox 37"/>
          <p:cNvSpPr txBox="1"/>
          <p:nvPr/>
        </p:nvSpPr>
        <p:spPr>
          <a:xfrm>
            <a:off x="4740031" y="116632"/>
            <a:ext cx="3923928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100" b="1" dirty="0" smtClean="0"/>
              <a:t>PRIHODI POTNIŠKIH LADIJ – CRUISE TOURISM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100" dirty="0" smtClean="0"/>
              <a:t>Veliko prihodov med vikendi, ko trgovine zaprte. / </a:t>
            </a:r>
            <a:r>
              <a:rPr lang="sl-SI" sz="1100" i="1" dirty="0" err="1" smtClean="0"/>
              <a:t>Many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arrivals</a:t>
            </a:r>
            <a:r>
              <a:rPr lang="sl-SI" sz="1100" i="1" dirty="0" smtClean="0"/>
              <a:t> on </a:t>
            </a:r>
            <a:r>
              <a:rPr lang="sl-SI" sz="1100" i="1" dirty="0" err="1" smtClean="0"/>
              <a:t>weekends</a:t>
            </a:r>
            <a:r>
              <a:rPr lang="sl-SI" sz="1100" i="1" dirty="0" smtClean="0"/>
              <a:t>, </a:t>
            </a:r>
            <a:r>
              <a:rPr lang="sl-SI" sz="1100" i="1" dirty="0" err="1" smtClean="0"/>
              <a:t>when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the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shops</a:t>
            </a:r>
            <a:r>
              <a:rPr lang="sl-SI" sz="1100" i="1" dirty="0" smtClean="0"/>
              <a:t> are </a:t>
            </a:r>
            <a:r>
              <a:rPr lang="sl-SI" sz="1100" i="1" dirty="0" err="1" smtClean="0"/>
              <a:t>close</a:t>
            </a:r>
            <a:r>
              <a:rPr lang="sl-SI" sz="1100" i="1" dirty="0" smtClean="0"/>
              <a:t>.</a:t>
            </a:r>
            <a:endParaRPr lang="sl-SI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100" dirty="0" smtClean="0"/>
              <a:t>Potrebna komunikacija za izboljšanje ponudbe, predstavitve, itd. / </a:t>
            </a:r>
            <a:r>
              <a:rPr lang="sl-SI" sz="1100" i="1" dirty="0" err="1" smtClean="0"/>
              <a:t>Need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of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communication</a:t>
            </a:r>
            <a:r>
              <a:rPr lang="sl-SI" sz="1100" i="1" dirty="0" smtClean="0"/>
              <a:t> to </a:t>
            </a:r>
            <a:r>
              <a:rPr lang="sl-SI" sz="1100" i="1" dirty="0" err="1" smtClean="0"/>
              <a:t>improve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the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offer</a:t>
            </a:r>
            <a:r>
              <a:rPr lang="sl-SI" sz="1100" i="1" dirty="0" smtClean="0"/>
              <a:t>, </a:t>
            </a:r>
            <a:r>
              <a:rPr lang="sl-SI" sz="1100" i="1" dirty="0" err="1" smtClean="0"/>
              <a:t>the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presentation</a:t>
            </a:r>
            <a:r>
              <a:rPr lang="sl-SI" sz="1100" i="1" dirty="0"/>
              <a:t> </a:t>
            </a:r>
            <a:r>
              <a:rPr lang="sl-SI" sz="1100" i="1" dirty="0" err="1" smtClean="0"/>
              <a:t>etc</a:t>
            </a:r>
            <a:r>
              <a:rPr lang="sl-SI" sz="1100" i="1" dirty="0" smtClean="0"/>
              <a:t>.</a:t>
            </a:r>
            <a:endParaRPr lang="sl-SI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100" dirty="0" smtClean="0"/>
              <a:t>Dober potencial, a potrebno ga je izkoristiti in ne le čakati. / </a:t>
            </a:r>
            <a:r>
              <a:rPr lang="sl-SI" sz="1100" i="1" dirty="0" smtClean="0"/>
              <a:t>Cruise </a:t>
            </a:r>
            <a:r>
              <a:rPr lang="sl-SI" sz="1100" i="1" dirty="0" err="1" smtClean="0"/>
              <a:t>tourism</a:t>
            </a:r>
            <a:r>
              <a:rPr lang="sl-SI" sz="1100" i="1" dirty="0" smtClean="0"/>
              <a:t> as </a:t>
            </a:r>
            <a:r>
              <a:rPr lang="sl-SI" sz="1100" i="1" dirty="0" err="1" smtClean="0"/>
              <a:t>economic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potential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that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needs</a:t>
            </a:r>
            <a:r>
              <a:rPr lang="sl-SI" sz="1100" i="1" dirty="0" smtClean="0"/>
              <a:t> to be </a:t>
            </a:r>
            <a:r>
              <a:rPr lang="sl-SI" sz="1100" i="1" dirty="0" err="1" smtClean="0"/>
              <a:t>taken</a:t>
            </a:r>
            <a:r>
              <a:rPr lang="sl-SI" sz="1100" i="1" dirty="0" smtClean="0"/>
              <a:t>.</a:t>
            </a:r>
            <a:endParaRPr lang="sl-SI" sz="1100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17748" y="716359"/>
            <a:ext cx="3923928" cy="19543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100" b="1" dirty="0" smtClean="0"/>
              <a:t>NAKUPOVALNA SREDIŠČA / SHOPPING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100" dirty="0" smtClean="0"/>
              <a:t>Po letu 2000 ogromen porast </a:t>
            </a:r>
            <a:r>
              <a:rPr lang="sl-SI" sz="1100" dirty="0" err="1" smtClean="0"/>
              <a:t>shopping</a:t>
            </a:r>
            <a:r>
              <a:rPr lang="sl-SI" sz="1100" dirty="0" smtClean="0"/>
              <a:t> centrov v Kopru. / </a:t>
            </a:r>
            <a:r>
              <a:rPr lang="sl-SI" sz="1100" i="1" dirty="0" err="1" smtClean="0"/>
              <a:t>Huge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increase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of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shopping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centres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after</a:t>
            </a:r>
            <a:r>
              <a:rPr lang="sl-SI" sz="1100" i="1" dirty="0" smtClean="0"/>
              <a:t> 2000.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100" dirty="0" smtClean="0"/>
              <a:t>Eno izmed mest z najvišjo kvadraturo trgovin na prebivalca – a predvsem zaradi nakupovalnih središč. / </a:t>
            </a:r>
            <a:r>
              <a:rPr lang="sl-SI" sz="1100" i="1" dirty="0" smtClean="0"/>
              <a:t>One </a:t>
            </a:r>
            <a:r>
              <a:rPr lang="sl-SI" sz="1100" i="1" dirty="0" err="1" smtClean="0"/>
              <a:t>of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the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cities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with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the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highest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retail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space</a:t>
            </a:r>
            <a:r>
              <a:rPr lang="sl-SI" sz="1100" i="1" dirty="0" smtClean="0"/>
              <a:t>/</a:t>
            </a:r>
            <a:r>
              <a:rPr lang="sl-SI" sz="1100" i="1" dirty="0" err="1" smtClean="0"/>
              <a:t>inhabitant</a:t>
            </a:r>
            <a:r>
              <a:rPr lang="sl-SI" sz="1100" i="1" dirty="0" smtClean="0"/>
              <a:t> ratio, </a:t>
            </a:r>
            <a:r>
              <a:rPr lang="sl-SI" sz="1100" i="1" dirty="0" err="1" smtClean="0"/>
              <a:t>but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mainly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due</a:t>
            </a:r>
            <a:r>
              <a:rPr lang="sl-SI" sz="1100" i="1" dirty="0" smtClean="0"/>
              <a:t> to </a:t>
            </a:r>
            <a:r>
              <a:rPr lang="sl-SI" sz="1100" i="1" dirty="0" err="1" smtClean="0"/>
              <a:t>the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shopping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centres</a:t>
            </a:r>
            <a:r>
              <a:rPr lang="sl-SI" sz="1100" i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100" dirty="0" smtClean="0"/>
              <a:t>Spremenjene navade občanov – namesto sprehoda po mestnem jedru, sprehod po nakupovalnem središču. / </a:t>
            </a:r>
            <a:r>
              <a:rPr lang="sl-SI" sz="1100" i="1" dirty="0" err="1" smtClean="0"/>
              <a:t>Change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of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behaviour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of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citizens</a:t>
            </a:r>
            <a:r>
              <a:rPr lang="sl-SI" sz="1100" i="1" dirty="0" smtClean="0"/>
              <a:t> – </a:t>
            </a:r>
            <a:r>
              <a:rPr lang="sl-SI" sz="1100" i="1" dirty="0" err="1" smtClean="0"/>
              <a:t>instead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of</a:t>
            </a:r>
            <a:r>
              <a:rPr lang="sl-SI" sz="1100" i="1" dirty="0" smtClean="0"/>
              <a:t> a </a:t>
            </a:r>
            <a:r>
              <a:rPr lang="sl-SI" sz="1100" i="1" dirty="0" err="1" smtClean="0"/>
              <a:t>stroll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throughout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the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city</a:t>
            </a:r>
            <a:r>
              <a:rPr lang="sl-SI" sz="1100" i="1" dirty="0" smtClean="0"/>
              <a:t> centre, a </a:t>
            </a:r>
            <a:r>
              <a:rPr lang="sl-SI" sz="1100" i="1" dirty="0" err="1" smtClean="0"/>
              <a:t>stroll</a:t>
            </a:r>
            <a:r>
              <a:rPr lang="sl-SI" sz="1100" i="1" dirty="0" smtClean="0"/>
              <a:t> in </a:t>
            </a:r>
            <a:r>
              <a:rPr lang="sl-SI" sz="1100" i="1" dirty="0" err="1" smtClean="0"/>
              <a:t>the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shopping</a:t>
            </a:r>
            <a:r>
              <a:rPr lang="sl-SI" sz="1100" i="1" dirty="0" smtClean="0"/>
              <a:t> centre.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708920"/>
            <a:ext cx="4564009" cy="27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/>
          <p:cNvSpPr/>
          <p:nvPr/>
        </p:nvSpPr>
        <p:spPr>
          <a:xfrm rot="19510281">
            <a:off x="1106661" y="3960887"/>
            <a:ext cx="2669161" cy="9636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3091842" y="4653136"/>
            <a:ext cx="1219631" cy="817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100" dirty="0" smtClean="0"/>
              <a:t>Nakupovalna središča v neposredni bližini centra mesta.</a:t>
            </a:r>
            <a:endParaRPr lang="sl-SI" sz="1100" dirty="0"/>
          </a:p>
        </p:txBody>
      </p:sp>
      <p:sp>
        <p:nvSpPr>
          <p:cNvPr id="41" name="Oval 40"/>
          <p:cNvSpPr/>
          <p:nvPr/>
        </p:nvSpPr>
        <p:spPr>
          <a:xfrm rot="21170568">
            <a:off x="271215" y="2831500"/>
            <a:ext cx="2051564" cy="1340967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32" name="Picture 8" descr="Rezultat iskanja slik za zaprta trgovina ko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5329223"/>
            <a:ext cx="228600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499992" y="4293096"/>
            <a:ext cx="3384376" cy="12772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100" b="1" dirty="0" smtClean="0"/>
              <a:t>ZAPIRANJE TRGOVIN V MESTNEM JEDRU – GROWING NR. OF CLOSED SHOPS IN THE CITY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100" dirty="0" smtClean="0"/>
              <a:t>Prazni in degradirani prostori. / </a:t>
            </a:r>
            <a:r>
              <a:rPr lang="sl-SI" sz="1100" i="1" dirty="0" err="1" smtClean="0"/>
              <a:t>Empty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venues</a:t>
            </a:r>
            <a:r>
              <a:rPr lang="sl-SI" sz="1100" i="1" dirty="0" smtClean="0"/>
              <a:t>, </a:t>
            </a:r>
            <a:r>
              <a:rPr lang="sl-SI" sz="1100" i="1" dirty="0" err="1" smtClean="0"/>
              <a:t>degraded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environment</a:t>
            </a:r>
            <a:r>
              <a:rPr lang="sl-SI" sz="1100" i="1" dirty="0" smtClean="0"/>
              <a:t>.</a:t>
            </a:r>
            <a:endParaRPr lang="sl-SI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100" dirty="0" smtClean="0"/>
              <a:t>Selitev družbenega in ekonomskega dogajanja iz centra. / </a:t>
            </a:r>
            <a:r>
              <a:rPr lang="sl-SI" sz="1100" i="1" dirty="0" smtClean="0"/>
              <a:t>Transfer </a:t>
            </a:r>
            <a:r>
              <a:rPr lang="sl-SI" sz="1100" i="1" dirty="0" err="1" smtClean="0"/>
              <a:t>of</a:t>
            </a:r>
            <a:r>
              <a:rPr lang="sl-SI" sz="1100" i="1" dirty="0" smtClean="0"/>
              <a:t> social </a:t>
            </a:r>
            <a:r>
              <a:rPr lang="sl-SI" sz="1100" i="1" dirty="0" err="1" smtClean="0"/>
              <a:t>and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economic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activities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outside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the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city</a:t>
            </a:r>
            <a:r>
              <a:rPr lang="sl-SI" sz="1100" i="1" dirty="0" smtClean="0"/>
              <a:t> centre.</a:t>
            </a:r>
            <a:endParaRPr lang="sl-SI" sz="1100" dirty="0" smtClean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Vzroki /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53917" y="5343916"/>
            <a:ext cx="1219631" cy="817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100" i="1" dirty="0" err="1" smtClean="0"/>
              <a:t>Proximity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of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shopping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centres</a:t>
            </a:r>
            <a:r>
              <a:rPr lang="sl-SI" sz="1100" i="1" dirty="0" smtClean="0"/>
              <a:t> to </a:t>
            </a:r>
            <a:r>
              <a:rPr lang="sl-SI" sz="1100" i="1" dirty="0" err="1" smtClean="0"/>
              <a:t>the</a:t>
            </a:r>
            <a:r>
              <a:rPr lang="sl-SI" sz="1100" i="1" dirty="0" smtClean="0"/>
              <a:t> </a:t>
            </a:r>
            <a:r>
              <a:rPr lang="sl-SI" sz="1100" i="1" dirty="0" err="1" smtClean="0"/>
              <a:t>city</a:t>
            </a:r>
            <a:r>
              <a:rPr lang="sl-SI" sz="1100" i="1" dirty="0" smtClean="0"/>
              <a:t> centre.</a:t>
            </a:r>
            <a:endParaRPr lang="sl-SI" sz="1100" i="1" dirty="0"/>
          </a:p>
        </p:txBody>
      </p:sp>
    </p:spTree>
    <p:extLst>
      <p:ext uri="{BB962C8B-B14F-4D97-AF65-F5344CB8AC3E}">
        <p14:creationId xmlns:p14="http://schemas.microsoft.com/office/powerpoint/2010/main" val="29009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8" name="Rectangle 17"/>
          <p:cNvSpPr/>
          <p:nvPr/>
        </p:nvSpPr>
        <p:spPr>
          <a:xfrm>
            <a:off x="259519" y="809775"/>
            <a:ext cx="3096344" cy="12645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NEFORMALNA MEDOBČINSKA MREŽA / </a:t>
            </a:r>
            <a:r>
              <a:rPr lang="sl-SI" i="1" dirty="0" smtClean="0"/>
              <a:t>INFORMAL INTER-MUNICIPAL NETWORK</a:t>
            </a:r>
            <a:endParaRPr lang="sl-SI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293056"/>
            <a:ext cx="6042700" cy="39330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4975" y="2335376"/>
            <a:ext cx="2516825" cy="39739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Periodična srečanja, izmenjava mnenj in dobrih praks, razmišljanje o formalizaciji sodelovanja. </a:t>
            </a:r>
          </a:p>
          <a:p>
            <a:pPr algn="ctr"/>
            <a:r>
              <a:rPr lang="sl-SI" dirty="0" smtClean="0"/>
              <a:t>/ </a:t>
            </a:r>
          </a:p>
          <a:p>
            <a:pPr algn="ctr"/>
            <a:r>
              <a:rPr lang="en-US" i="1" dirty="0" smtClean="0"/>
              <a:t>Periodic meetings, exchange of opinions and best practices, thoughts on possibilities of a more formal cooperation.</a:t>
            </a:r>
            <a:endParaRPr lang="en-US" i="1" dirty="0"/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0447"/>
            <a:ext cx="1440160" cy="1111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4" descr="http://www.city-impulses.eu/files/image/repository/Razvajaj_se_v_mest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17" y="872767"/>
            <a:ext cx="2515945" cy="102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0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765175" y="3429001"/>
            <a:ext cx="7772400" cy="1008112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 smtClean="0"/>
              <a:t>HVALA / </a:t>
            </a:r>
            <a:r>
              <a:rPr lang="sl-SI" sz="3600" b="1" i="1" dirty="0" smtClean="0"/>
              <a:t>THANK YOU</a:t>
            </a:r>
            <a:endParaRPr lang="sl-SI" sz="1600" i="1" dirty="0" smtClean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331640" y="4653136"/>
            <a:ext cx="6480720" cy="1656184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b="1" dirty="0" smtClean="0"/>
              <a:t>JANA TOLJA, </a:t>
            </a:r>
          </a:p>
          <a:p>
            <a:r>
              <a:rPr lang="sl-SI" sz="2000" b="1" dirty="0" smtClean="0"/>
              <a:t>Svetovalka župana /</a:t>
            </a:r>
            <a:r>
              <a:rPr lang="sl-SI" sz="2000" b="1" dirty="0" err="1" smtClean="0"/>
              <a:t>Mayor‘s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advisor</a:t>
            </a:r>
            <a:endParaRPr lang="sl-SI" sz="2000" b="1" dirty="0" smtClean="0"/>
          </a:p>
          <a:p>
            <a:r>
              <a:rPr lang="sl-SI" sz="2000" b="1" dirty="0" smtClean="0"/>
              <a:t>Mestna občina Koper / </a:t>
            </a:r>
            <a:r>
              <a:rPr lang="sl-SI" sz="2000" b="1" dirty="0" err="1" smtClean="0"/>
              <a:t>Municipality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of</a:t>
            </a:r>
            <a:r>
              <a:rPr lang="sl-SI" sz="2000" b="1" dirty="0" smtClean="0"/>
              <a:t> Koper</a:t>
            </a:r>
          </a:p>
          <a:p>
            <a:r>
              <a:rPr lang="sl-SI" sz="2000" b="1" dirty="0" smtClean="0"/>
              <a:t>jana.tolja@koper.si</a:t>
            </a:r>
          </a:p>
          <a:p>
            <a:r>
              <a:rPr lang="sl-SI" sz="2000" b="1" dirty="0" smtClean="0"/>
              <a:t>+386 5 66 46 345</a:t>
            </a:r>
            <a:endParaRPr lang="sl-SI" sz="1050" dirty="0" smtClean="0"/>
          </a:p>
        </p:txBody>
      </p:sp>
    </p:spTree>
    <p:extLst>
      <p:ext uri="{BB962C8B-B14F-4D97-AF65-F5344CB8AC3E}">
        <p14:creationId xmlns:p14="http://schemas.microsoft.com/office/powerpoint/2010/main" val="24328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Začetki /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Beginnings</a:t>
            </a: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1" name="Right Arrow 20"/>
          <p:cNvSpPr/>
          <p:nvPr/>
        </p:nvSpPr>
        <p:spPr>
          <a:xfrm rot="19242043">
            <a:off x="-386768" y="3321055"/>
            <a:ext cx="7021380" cy="50405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Rounded Rectangle 21"/>
          <p:cNvSpPr/>
          <p:nvPr/>
        </p:nvSpPr>
        <p:spPr>
          <a:xfrm>
            <a:off x="414677" y="3403667"/>
            <a:ext cx="1800200" cy="7920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tx1"/>
                </a:solidFill>
              </a:rPr>
              <a:t>2011</a:t>
            </a: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58399" y="4439418"/>
            <a:ext cx="2376264" cy="151216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GZS-PTZ – združenje / </a:t>
            </a:r>
            <a:r>
              <a:rPr lang="sl-SI" sz="1600" i="1" dirty="0" err="1" smtClean="0"/>
              <a:t>Association</a:t>
            </a:r>
            <a:r>
              <a:rPr lang="sl-SI" sz="1600" i="1" dirty="0" smtClean="0"/>
              <a:t> in </a:t>
            </a:r>
            <a:r>
              <a:rPr lang="sl-SI" sz="1600" i="1" dirty="0" err="1" smtClean="0"/>
              <a:t>the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framework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of</a:t>
            </a:r>
            <a:r>
              <a:rPr lang="sl-SI" sz="1600" i="1" dirty="0" smtClean="0"/>
              <a:t> GZS-PTZ</a:t>
            </a:r>
            <a:endParaRPr lang="sl-SI" sz="1600" i="1" dirty="0"/>
          </a:p>
        </p:txBody>
      </p:sp>
      <p:sp>
        <p:nvSpPr>
          <p:cNvPr id="24" name="Rounded Rectangle 23"/>
          <p:cNvSpPr/>
          <p:nvPr/>
        </p:nvSpPr>
        <p:spPr>
          <a:xfrm>
            <a:off x="2938983" y="1925584"/>
            <a:ext cx="1800200" cy="7920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tx1"/>
                </a:solidFill>
              </a:rPr>
              <a:t>2013</a:t>
            </a: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603279" y="536392"/>
            <a:ext cx="1800200" cy="7920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tx1"/>
                </a:solidFill>
              </a:rPr>
              <a:t>2015-16</a:t>
            </a: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79243" y="1572143"/>
            <a:ext cx="2448272" cy="151216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Večanje prepoznavnosti, števila aktivnosti </a:t>
            </a:r>
            <a:r>
              <a:rPr lang="sl-SI" sz="1400" i="1" dirty="0" smtClean="0"/>
              <a:t>/ </a:t>
            </a:r>
            <a:r>
              <a:rPr lang="sl-SI" sz="1400" i="1" dirty="0" err="1" smtClean="0"/>
              <a:t>Increase</a:t>
            </a:r>
            <a:r>
              <a:rPr lang="sl-SI" sz="1400" i="1" dirty="0" smtClean="0"/>
              <a:t> in </a:t>
            </a:r>
            <a:r>
              <a:rPr lang="sl-SI" sz="1400" i="1" dirty="0" err="1" smtClean="0"/>
              <a:t>activities</a:t>
            </a:r>
            <a:r>
              <a:rPr lang="sl-SI" sz="1400" i="1" dirty="0" smtClean="0"/>
              <a:t>, </a:t>
            </a:r>
            <a:r>
              <a:rPr lang="sl-SI" sz="1400" i="1" dirty="0" err="1" smtClean="0"/>
              <a:t>recognition</a:t>
            </a:r>
            <a:endParaRPr lang="sl-SI" sz="1400" i="1" dirty="0"/>
          </a:p>
        </p:txBody>
      </p:sp>
      <p:sp>
        <p:nvSpPr>
          <p:cNvPr id="28" name="Oval 27"/>
          <p:cNvSpPr/>
          <p:nvPr/>
        </p:nvSpPr>
        <p:spPr>
          <a:xfrm>
            <a:off x="2686955" y="2967117"/>
            <a:ext cx="2448272" cy="151216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Oblikovanje samostojnega zavoda / </a:t>
            </a:r>
            <a:r>
              <a:rPr lang="sl-SI" sz="1600" i="1" dirty="0" err="1" smtClean="0"/>
              <a:t>Establishment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of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the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association</a:t>
            </a:r>
            <a:endParaRPr lang="sl-SI" sz="1600" i="1" dirty="0"/>
          </a:p>
        </p:txBody>
      </p:sp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" y="2117089"/>
            <a:ext cx="1852401" cy="967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4" descr="http://ekoper.si/wp-content/uploads/2014/03/gr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24" y="714979"/>
            <a:ext cx="911453" cy="1093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559775"/>
              </p:ext>
            </p:extLst>
          </p:nvPr>
        </p:nvGraphicFramePr>
        <p:xfrm>
          <a:off x="4974065" y="4195755"/>
          <a:ext cx="3993511" cy="2123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0403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417646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Organizacija delovanja / </a:t>
            </a:r>
            <a:r>
              <a:rPr lang="sl-SI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</a:t>
            </a:r>
            <a:endParaRPr lang="sl-SI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1" name="Picture 30" descr="C:\Users\mirank\Documents\Zavod Koper Otok\TINA staro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8" y="1369766"/>
            <a:ext cx="1370201" cy="9009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592181" y="1222516"/>
            <a:ext cx="2232248" cy="41364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/>
              <a:t>Privatni in neprofitni zavod</a:t>
            </a:r>
            <a:endParaRPr lang="sl-SI" sz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1556177" y="1676481"/>
            <a:ext cx="2304256" cy="40525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/>
              <a:t>Predstavniško telo mestnih trgovcev</a:t>
            </a:r>
            <a:endParaRPr lang="sl-SI" sz="1200" dirty="0"/>
          </a:p>
        </p:txBody>
      </p:sp>
      <p:sp>
        <p:nvSpPr>
          <p:cNvPr id="34" name="Rounded Rectangle 33"/>
          <p:cNvSpPr/>
          <p:nvPr/>
        </p:nvSpPr>
        <p:spPr>
          <a:xfrm>
            <a:off x="1304149" y="2158620"/>
            <a:ext cx="2808312" cy="39604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/>
              <a:t>Partner pri upravljanju zadev vezanih na mestno jedro</a:t>
            </a:r>
            <a:endParaRPr lang="sl-SI" sz="1200" dirty="0"/>
          </a:p>
        </p:txBody>
      </p:sp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1522231283"/>
              </p:ext>
            </p:extLst>
          </p:nvPr>
        </p:nvGraphicFramePr>
        <p:xfrm>
          <a:off x="4355976" y="858629"/>
          <a:ext cx="3120008" cy="282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6" name="Rectangle 35"/>
          <p:cNvSpPr/>
          <p:nvPr/>
        </p:nvSpPr>
        <p:spPr>
          <a:xfrm>
            <a:off x="4355976" y="3717031"/>
            <a:ext cx="3096344" cy="288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FINANCIRANJE / </a:t>
            </a:r>
            <a:r>
              <a:rPr lang="sl-SI" i="1" dirty="0" smtClean="0"/>
              <a:t>FINANCING</a:t>
            </a:r>
            <a:endParaRPr lang="sl-SI" i="1" dirty="0"/>
          </a:p>
        </p:txBody>
      </p:sp>
      <p:sp>
        <p:nvSpPr>
          <p:cNvPr id="37" name="Rectangle 36"/>
          <p:cNvSpPr/>
          <p:nvPr/>
        </p:nvSpPr>
        <p:spPr>
          <a:xfrm>
            <a:off x="7092280" y="2851945"/>
            <a:ext cx="2016224" cy="8230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Razpis za sofinanciranje prireditev, projekti / </a:t>
            </a:r>
            <a:r>
              <a:rPr lang="sl-SI" sz="1400" i="1" dirty="0" err="1" smtClean="0"/>
              <a:t>Public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co-financing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of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events</a:t>
            </a:r>
            <a:r>
              <a:rPr lang="sl-SI" sz="1400" i="1" dirty="0" smtClean="0"/>
              <a:t>, </a:t>
            </a:r>
            <a:r>
              <a:rPr lang="sl-SI" sz="1400" i="1" dirty="0" err="1" smtClean="0"/>
              <a:t>projects</a:t>
            </a:r>
            <a:endParaRPr lang="sl-SI" sz="1400" i="1" dirty="0"/>
          </a:p>
        </p:txBody>
      </p:sp>
      <p:sp>
        <p:nvSpPr>
          <p:cNvPr id="38" name="Rectangle 37"/>
          <p:cNvSpPr/>
          <p:nvPr/>
        </p:nvSpPr>
        <p:spPr>
          <a:xfrm>
            <a:off x="6767736" y="1820219"/>
            <a:ext cx="2088232" cy="8532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Mesečni prispevek članov / </a:t>
            </a:r>
            <a:r>
              <a:rPr lang="sl-SI" sz="1400" i="1" dirty="0" err="1" smtClean="0"/>
              <a:t>Monthly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fee</a:t>
            </a:r>
            <a:r>
              <a:rPr lang="sl-SI" sz="1400" dirty="0" smtClean="0"/>
              <a:t> -  10 €</a:t>
            </a:r>
            <a:endParaRPr lang="sl-SI" sz="1400" dirty="0"/>
          </a:p>
        </p:txBody>
      </p:sp>
      <p:sp>
        <p:nvSpPr>
          <p:cNvPr id="39" name="Rectangle 38"/>
          <p:cNvSpPr/>
          <p:nvPr/>
        </p:nvSpPr>
        <p:spPr>
          <a:xfrm>
            <a:off x="6372200" y="836712"/>
            <a:ext cx="2160240" cy="7994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Trženje stojnic na prireditvah, oglasnega prostora v tiskovinah / </a:t>
            </a:r>
            <a:r>
              <a:rPr lang="sl-SI" sz="1400" i="1" dirty="0" err="1" smtClean="0"/>
              <a:t>Advertising</a:t>
            </a:r>
            <a:r>
              <a:rPr lang="sl-SI" sz="1400" i="1" dirty="0" smtClean="0"/>
              <a:t>, </a:t>
            </a:r>
            <a:r>
              <a:rPr lang="sl-SI" sz="1400" i="1" dirty="0" err="1" smtClean="0"/>
              <a:t>event</a:t>
            </a:r>
            <a:r>
              <a:rPr lang="sl-SI" sz="1400" i="1" dirty="0" err="1"/>
              <a:t>s</a:t>
            </a:r>
            <a:endParaRPr lang="sl-SI" sz="1400" i="1" dirty="0"/>
          </a:p>
        </p:txBody>
      </p:sp>
      <p:sp>
        <p:nvSpPr>
          <p:cNvPr id="40" name="Oval 39"/>
          <p:cNvSpPr/>
          <p:nvPr/>
        </p:nvSpPr>
        <p:spPr>
          <a:xfrm>
            <a:off x="800093" y="4946602"/>
            <a:ext cx="3312368" cy="100811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Članstvo / </a:t>
            </a:r>
            <a:r>
              <a:rPr lang="sl-SI" sz="1400" i="1" dirty="0" err="1" smtClean="0"/>
              <a:t>Membership</a:t>
            </a:r>
            <a:r>
              <a:rPr lang="sl-SI" sz="1400" dirty="0" smtClean="0"/>
              <a:t> – 57</a:t>
            </a:r>
            <a:endParaRPr lang="sl-SI" sz="1400" dirty="0"/>
          </a:p>
        </p:txBody>
      </p:sp>
      <p:pic>
        <p:nvPicPr>
          <p:cNvPr id="41" name="Picture 2" descr="C:\Users\mirank\Documents\Zavod Koper Otok\TINA staro\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8" y="4218342"/>
            <a:ext cx="1087069" cy="71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mirank\Pictures\MOKlogo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39" y="4236115"/>
            <a:ext cx="961469" cy="67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/>
          <p:cNvSpPr/>
          <p:nvPr/>
        </p:nvSpPr>
        <p:spPr>
          <a:xfrm>
            <a:off x="1205249" y="3356992"/>
            <a:ext cx="2502055" cy="5959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Vodstvo / </a:t>
            </a:r>
            <a:r>
              <a:rPr lang="sl-SI" sz="1400" i="1" dirty="0" smtClean="0"/>
              <a:t>Management</a:t>
            </a:r>
            <a:endParaRPr lang="sl-SI" sz="1400" i="1" dirty="0"/>
          </a:p>
        </p:txBody>
      </p:sp>
      <p:sp>
        <p:nvSpPr>
          <p:cNvPr id="44" name="Quad Arrow 43"/>
          <p:cNvSpPr/>
          <p:nvPr/>
        </p:nvSpPr>
        <p:spPr>
          <a:xfrm>
            <a:off x="1341335" y="3861047"/>
            <a:ext cx="2266121" cy="1306274"/>
          </a:xfrm>
          <a:prstGeom prst="quad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C</a:t>
            </a:r>
            <a:r>
              <a:rPr lang="sl-SI" dirty="0" smtClean="0"/>
              <a:t>OORDINATOR</a:t>
            </a:r>
            <a:endParaRPr lang="sl-SI" dirty="0"/>
          </a:p>
        </p:txBody>
      </p:sp>
      <p:sp>
        <p:nvSpPr>
          <p:cNvPr id="2" name="Rectangle 1"/>
          <p:cNvSpPr/>
          <p:nvPr/>
        </p:nvSpPr>
        <p:spPr>
          <a:xfrm>
            <a:off x="5182515" y="4353158"/>
            <a:ext cx="3600400" cy="7202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Finančni vložek MOK / </a:t>
            </a:r>
            <a:r>
              <a:rPr lang="en-US" sz="1400" i="1" dirty="0" smtClean="0"/>
              <a:t>Financial contribution of the city</a:t>
            </a:r>
            <a:r>
              <a:rPr lang="en-US" sz="1400" dirty="0" smtClean="0"/>
              <a:t>: </a:t>
            </a:r>
            <a:r>
              <a:rPr lang="en-US" sz="1400" dirty="0" err="1" smtClean="0"/>
              <a:t>cca</a:t>
            </a:r>
            <a:r>
              <a:rPr lang="en-US" sz="1400" dirty="0" smtClean="0"/>
              <a:t>. 30.000 € </a:t>
            </a:r>
            <a:r>
              <a:rPr lang="en-US" sz="1400" dirty="0" err="1" smtClean="0"/>
              <a:t>annualy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5182515" y="5225823"/>
            <a:ext cx="3600400" cy="7202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Finančni vložek trgovcev s prispevki / </a:t>
            </a:r>
            <a:r>
              <a:rPr lang="sl-SI" sz="1400" i="1" dirty="0" err="1" smtClean="0"/>
              <a:t>Financial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contribution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of</a:t>
            </a:r>
            <a:r>
              <a:rPr lang="sl-SI" sz="1400" i="1" dirty="0" smtClean="0"/>
              <a:t> </a:t>
            </a:r>
            <a:r>
              <a:rPr lang="sl-SI" sz="1400" i="1" dirty="0" err="1" smtClean="0"/>
              <a:t>SMEs</a:t>
            </a:r>
            <a:r>
              <a:rPr lang="sl-SI" sz="1400" i="1" dirty="0" smtClean="0"/>
              <a:t>‘ </a:t>
            </a:r>
            <a:r>
              <a:rPr lang="sl-SI" sz="1400" i="1" dirty="0" err="1" smtClean="0"/>
              <a:t>fees</a:t>
            </a:r>
            <a:r>
              <a:rPr lang="sl-SI" sz="1400" dirty="0" smtClean="0"/>
              <a:t>: cca. 5.000 € </a:t>
            </a:r>
            <a:r>
              <a:rPr lang="sl-SI" sz="1400" dirty="0" err="1" smtClean="0"/>
              <a:t>annualy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19490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1" y="116632"/>
            <a:ext cx="7488833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Podpora Mestne občine Koper / </a:t>
            </a:r>
            <a:r>
              <a:rPr lang="sl-SI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</a:t>
            </a:r>
            <a:r>
              <a:rPr lang="sl-SI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sl-SI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sl-SI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Municipality</a:t>
            </a:r>
            <a:r>
              <a:rPr lang="sl-SI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sl-SI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Koper</a:t>
            </a: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6" name="Picture 2" descr="C:\Users\mirank\Documents\Zavod Koper Otok\TINA staro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40" y="1020752"/>
            <a:ext cx="1752285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ight Arrow 26"/>
          <p:cNvSpPr/>
          <p:nvPr/>
        </p:nvSpPr>
        <p:spPr>
          <a:xfrm>
            <a:off x="2487037" y="1143554"/>
            <a:ext cx="4397810" cy="82357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PODPORA za TCM</a:t>
            </a:r>
            <a:endParaRPr lang="sl-SI" sz="1500" b="1" dirty="0"/>
          </a:p>
        </p:txBody>
      </p:sp>
      <p:pic>
        <p:nvPicPr>
          <p:cNvPr id="28" name="Picture 2" descr="C:\Users\mirank\Pictures\MOKlog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6" y="764704"/>
            <a:ext cx="1993392" cy="140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2677254" y="1871331"/>
            <a:ext cx="1512168" cy="3600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/>
              <a:t>Finančna – razpisi / </a:t>
            </a:r>
            <a:r>
              <a:rPr lang="sl-SI" sz="1200" i="1" dirty="0" err="1" smtClean="0"/>
              <a:t>Financial</a:t>
            </a:r>
            <a:r>
              <a:rPr lang="sl-SI" sz="1200" i="1" dirty="0" smtClean="0"/>
              <a:t> - </a:t>
            </a:r>
            <a:r>
              <a:rPr lang="sl-SI" sz="1200" i="1" dirty="0" err="1" smtClean="0"/>
              <a:t>grants</a:t>
            </a:r>
            <a:endParaRPr lang="sl-SI" sz="1200" i="1" dirty="0"/>
          </a:p>
        </p:txBody>
      </p:sp>
      <p:sp>
        <p:nvSpPr>
          <p:cNvPr id="30" name="Rounded Rectangle 29"/>
          <p:cNvSpPr/>
          <p:nvPr/>
        </p:nvSpPr>
        <p:spPr>
          <a:xfrm>
            <a:off x="2843808" y="2295681"/>
            <a:ext cx="1823790" cy="3600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/>
              <a:t>Kadrovska – koordinator / </a:t>
            </a:r>
            <a:r>
              <a:rPr lang="sl-SI" sz="1200" i="1" dirty="0" smtClean="0"/>
              <a:t>HR - </a:t>
            </a:r>
            <a:r>
              <a:rPr lang="sl-SI" sz="1200" i="1" dirty="0" err="1" smtClean="0"/>
              <a:t>coordinator</a:t>
            </a:r>
            <a:endParaRPr lang="sl-SI" sz="1200" i="1" dirty="0"/>
          </a:p>
        </p:txBody>
      </p:sp>
      <p:sp>
        <p:nvSpPr>
          <p:cNvPr id="45" name="Rounded Rectangle 44"/>
          <p:cNvSpPr/>
          <p:nvPr/>
        </p:nvSpPr>
        <p:spPr>
          <a:xfrm>
            <a:off x="4287236" y="1871331"/>
            <a:ext cx="1797475" cy="3600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/>
              <a:t>Regulatorna – dovoljenja / </a:t>
            </a:r>
            <a:r>
              <a:rPr lang="sl-SI" sz="1200" i="1" dirty="0" err="1" smtClean="0"/>
              <a:t>Regulatory</a:t>
            </a:r>
            <a:r>
              <a:rPr lang="sl-SI" sz="1200" i="1" dirty="0" smtClean="0"/>
              <a:t> - </a:t>
            </a:r>
            <a:r>
              <a:rPr lang="sl-SI" sz="1200" i="1" dirty="0" err="1" smtClean="0"/>
              <a:t>permits</a:t>
            </a:r>
            <a:endParaRPr lang="sl-SI" sz="1200" i="1" dirty="0"/>
          </a:p>
        </p:txBody>
      </p:sp>
      <p:sp>
        <p:nvSpPr>
          <p:cNvPr id="46" name="Rounded Rectangle 45"/>
          <p:cNvSpPr/>
          <p:nvPr/>
        </p:nvSpPr>
        <p:spPr>
          <a:xfrm>
            <a:off x="4808197" y="2263526"/>
            <a:ext cx="1639601" cy="70127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200" dirty="0" smtClean="0"/>
              <a:t>Tehnična – postopki, oprema / </a:t>
            </a:r>
            <a:r>
              <a:rPr lang="sl-SI" sz="1200" i="1" dirty="0" err="1" smtClean="0"/>
              <a:t>Technical</a:t>
            </a:r>
            <a:r>
              <a:rPr lang="sl-SI" sz="1200" i="1" dirty="0" smtClean="0"/>
              <a:t> – </a:t>
            </a:r>
            <a:r>
              <a:rPr lang="sl-SI" sz="1200" i="1" dirty="0" err="1" smtClean="0"/>
              <a:t>procedures</a:t>
            </a:r>
            <a:r>
              <a:rPr lang="sl-SI" sz="1200" i="1" dirty="0" smtClean="0"/>
              <a:t>, </a:t>
            </a:r>
            <a:r>
              <a:rPr lang="sl-SI" sz="1200" i="1" dirty="0" err="1" smtClean="0"/>
              <a:t>equipment</a:t>
            </a:r>
            <a:endParaRPr lang="sl-SI" sz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3433338" y="764704"/>
            <a:ext cx="2115945" cy="52636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Znižanje najemnin / </a:t>
            </a:r>
            <a:r>
              <a:rPr lang="sl-SI" sz="1600" i="1" dirty="0" smtClean="0"/>
              <a:t>Rent </a:t>
            </a:r>
            <a:r>
              <a:rPr lang="sl-SI" sz="1600" i="1" dirty="0" err="1" smtClean="0"/>
              <a:t>decrease</a:t>
            </a:r>
            <a:endParaRPr lang="sl-SI" sz="1600" i="1" dirty="0"/>
          </a:p>
        </p:txBody>
      </p:sp>
      <p:sp>
        <p:nvSpPr>
          <p:cNvPr id="48" name="Rounded Rectangle 47"/>
          <p:cNvSpPr/>
          <p:nvPr/>
        </p:nvSpPr>
        <p:spPr>
          <a:xfrm>
            <a:off x="2843808" y="2996952"/>
            <a:ext cx="1673781" cy="6480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Vključevanje v prireditve / </a:t>
            </a:r>
            <a:r>
              <a:rPr lang="sl-SI" sz="1400" i="1" dirty="0" err="1" smtClean="0"/>
              <a:t>Inclusion</a:t>
            </a:r>
            <a:r>
              <a:rPr lang="sl-SI" sz="1400" i="1" dirty="0" smtClean="0"/>
              <a:t> in </a:t>
            </a:r>
            <a:r>
              <a:rPr lang="sl-SI" sz="1400" i="1" dirty="0" err="1" smtClean="0"/>
              <a:t>evetns</a:t>
            </a:r>
            <a:endParaRPr lang="sl-SI" sz="1400" i="1" dirty="0"/>
          </a:p>
        </p:txBody>
      </p:sp>
      <p:sp>
        <p:nvSpPr>
          <p:cNvPr id="49" name="Rounded Rectangle 48"/>
          <p:cNvSpPr/>
          <p:nvPr/>
        </p:nvSpPr>
        <p:spPr>
          <a:xfrm>
            <a:off x="4731222" y="2996952"/>
            <a:ext cx="1716576" cy="6480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Vključevanje v projekte / </a:t>
            </a:r>
            <a:r>
              <a:rPr lang="sl-SI" sz="1400" i="1" dirty="0" err="1" smtClean="0"/>
              <a:t>Inclusion</a:t>
            </a:r>
            <a:r>
              <a:rPr lang="sl-SI" sz="1400" i="1" dirty="0" smtClean="0"/>
              <a:t> in </a:t>
            </a:r>
            <a:r>
              <a:rPr lang="sl-SI" sz="1400" i="1" dirty="0" err="1" smtClean="0"/>
              <a:t>projects</a:t>
            </a:r>
            <a:endParaRPr lang="sl-SI" sz="1400" i="1" dirty="0"/>
          </a:p>
        </p:txBody>
      </p:sp>
      <p:sp>
        <p:nvSpPr>
          <p:cNvPr id="50" name="Rectangle 49"/>
          <p:cNvSpPr/>
          <p:nvPr/>
        </p:nvSpPr>
        <p:spPr>
          <a:xfrm>
            <a:off x="2487037" y="1780514"/>
            <a:ext cx="4104456" cy="2440574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/>
          </a:p>
          <a:p>
            <a:pPr algn="ctr"/>
            <a:endParaRPr lang="sl-SI" dirty="0" smtClean="0"/>
          </a:p>
          <a:p>
            <a:pPr algn="ctr"/>
            <a:endParaRPr lang="sl-SI" dirty="0"/>
          </a:p>
          <a:p>
            <a:pPr algn="ctr"/>
            <a:endParaRPr lang="sl-SI" dirty="0" smtClean="0"/>
          </a:p>
          <a:p>
            <a:pPr algn="ctr"/>
            <a:endParaRPr lang="sl-SI" dirty="0"/>
          </a:p>
          <a:p>
            <a:pPr algn="ctr"/>
            <a:endParaRPr lang="sl-SI" dirty="0" smtClean="0"/>
          </a:p>
          <a:p>
            <a:pPr algn="ctr"/>
            <a:r>
              <a:rPr lang="sl-SI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SODELOVANJE / COOPERATION</a:t>
            </a:r>
            <a:endParaRPr lang="sl-SI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" name="Picture 2" descr="C:\Users\mirank\Documents\Zavod Koper Otok\Projekti\PUST najboljša izložba\Zmagovalna izložba za F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2" y="4508806"/>
            <a:ext cx="2088232" cy="15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mirank\Documents\Zavod Koper Otok\Projekti\PUST najboljša izložba\Banner istrski karnev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2" y="3735841"/>
            <a:ext cx="2088232" cy="7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mirank\Pictures\kidriceva-700x3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17" y="4405576"/>
            <a:ext cx="3090895" cy="143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mirank\Documents\Zavod Koper Otok\Projekti\FB Promocija\KPC2015\Naslovnic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509" y="3757549"/>
            <a:ext cx="2300987" cy="230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2" name="Picture 4" descr="C:\Users\mirank\Documents\Zavod Koper Otok\Brošura\Za Tiggo\Zemljevid brošura M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9" y="985231"/>
            <a:ext cx="5148064" cy="363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mirank\Documents\Zavod Koper Otok\Slike\zlozenka1_nov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5" y="841215"/>
            <a:ext cx="6100987" cy="43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mirank\Documents\Zavod Koper Otok\Brošura\zlozenk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61" y="1129247"/>
            <a:ext cx="6143861" cy="43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mirank\Documents\Zavod Koper Otok\Projekti\Skupna brošura 2014\Zemljevid članov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47" y="862353"/>
            <a:ext cx="6846766" cy="48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:\Users\mirank\Documents\Zavod Koper Otok\Projekti\Razvajaj se v mestu 2015\Oglas PN - slika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68" y="985231"/>
            <a:ext cx="3313724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82" y="840293"/>
            <a:ext cx="3666804" cy="51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https://fbcdn-sphotos-e-a.akamaihd.net/hphotos-ak-xaf1/t31.0-8/10562687_743089839088974_6631431528316539640_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43" y="334054"/>
            <a:ext cx="2555770" cy="59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0375" y="5674089"/>
            <a:ext cx="2815481" cy="406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PROMOCIJA / </a:t>
            </a:r>
            <a:r>
              <a:rPr lang="sl-SI" i="1" dirty="0" smtClean="0"/>
              <a:t>PROMOTION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5332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0674"/>
            <a:ext cx="7467710" cy="564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2" y="232703"/>
            <a:ext cx="8462752" cy="636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0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0" name="Rectangle 19"/>
          <p:cNvSpPr/>
          <p:nvPr/>
        </p:nvSpPr>
        <p:spPr>
          <a:xfrm>
            <a:off x="724789" y="692696"/>
            <a:ext cx="3055123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MREŽENJE S KUPONI / </a:t>
            </a:r>
            <a:r>
              <a:rPr lang="sl-SI" i="1" dirty="0" smtClean="0"/>
              <a:t>NETWORKIG WITH COUPONS</a:t>
            </a:r>
            <a:endParaRPr lang="sl-SI" i="1" dirty="0"/>
          </a:p>
        </p:txBody>
      </p:sp>
      <p:pic>
        <p:nvPicPr>
          <p:cNvPr id="28674" name="Picture 2" descr="https://scontent-vie1-1.xx.fbcdn.net/v/t1.0-9/9559_1024498680948087_2603945705454252309_n.png?oh=09d63b981aa3451fb08e0d5ea979075b&amp;oe=57BCCF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82" y="1099059"/>
            <a:ext cx="4189279" cy="4517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490936" y="2376683"/>
            <a:ext cx="3545524" cy="15841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dirty="0" smtClean="0"/>
              <a:t>Poceni in učinkovita vzajemna promocija med trgovinami/lokali.</a:t>
            </a:r>
          </a:p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r>
              <a:rPr lang="sl-SI" sz="1800" i="1" dirty="0" err="1" smtClean="0"/>
              <a:t>Quick</a:t>
            </a:r>
            <a:r>
              <a:rPr lang="sl-SI" sz="1800" i="1" dirty="0" smtClean="0"/>
              <a:t>, </a:t>
            </a:r>
            <a:r>
              <a:rPr lang="sl-SI" sz="1800" i="1" dirty="0" err="1" smtClean="0"/>
              <a:t>easy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and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economical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way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of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networking</a:t>
            </a:r>
            <a:r>
              <a:rPr lang="sl-SI" sz="1800" i="1" dirty="0" smtClean="0"/>
              <a:t> via </a:t>
            </a:r>
            <a:r>
              <a:rPr lang="sl-SI" sz="1800" i="1" dirty="0" err="1" smtClean="0"/>
              <a:t>coupons</a:t>
            </a:r>
            <a:r>
              <a:rPr lang="sl-SI" sz="1800" i="1" dirty="0" smtClean="0"/>
              <a:t>.</a:t>
            </a:r>
          </a:p>
          <a:p>
            <a:pPr marL="0" indent="0">
              <a:buNone/>
            </a:pPr>
            <a:r>
              <a:rPr lang="sl-SI" sz="1800" dirty="0" smtClean="0"/>
              <a:t> 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6344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Users\mirank\Pictures\TITOV TR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7" y="356079"/>
            <a:ext cx="9151286" cy="60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9512" y="116632"/>
            <a:ext cx="381642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 / </a:t>
            </a:r>
            <a:r>
              <a:rPr lang="sl-SI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l-SI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8" descr="https://upload.wikimedia.org/wikipedia/commons/a/a2/Flag_of_Germany_and_Austr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1" descr="https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2" descr="http://www.terrediverdi.it/wp-content/uploads/2016/02/Centro-Commerciale-Naturale-Terre-di-Verd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6" y="764704"/>
            <a:ext cx="4432548" cy="502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598" y="500056"/>
            <a:ext cx="4518225" cy="55528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0375" y="5674089"/>
            <a:ext cx="2815481" cy="4063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PROMOCIJA / </a:t>
            </a:r>
            <a:r>
              <a:rPr lang="sl-SI" i="1" dirty="0" smtClean="0"/>
              <a:t>PROMOTION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170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1035</Words>
  <Application>Microsoft Office PowerPoint</Application>
  <PresentationFormat>Diaprojekcija na zaslonu (4:3)</PresentationFormat>
  <Paragraphs>124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MOK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Miran Košpenda</dc:creator>
  <cp:lastModifiedBy>Blanka Gaberc</cp:lastModifiedBy>
  <cp:revision>16</cp:revision>
  <dcterms:created xsi:type="dcterms:W3CDTF">2016-11-03T13:14:05Z</dcterms:created>
  <dcterms:modified xsi:type="dcterms:W3CDTF">2017-03-23T12:17:31Z</dcterms:modified>
</cp:coreProperties>
</file>